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13"/>
  </p:notesMasterIdLst>
  <p:handoutMasterIdLst>
    <p:handoutMasterId r:id="rId14"/>
  </p:handoutMasterIdLst>
  <p:sldIdLst>
    <p:sldId id="436" r:id="rId2"/>
    <p:sldId id="1663" r:id="rId3"/>
    <p:sldId id="1664" r:id="rId4"/>
    <p:sldId id="1665" r:id="rId5"/>
    <p:sldId id="1669" r:id="rId6"/>
    <p:sldId id="1666" r:id="rId7"/>
    <p:sldId id="1667" r:id="rId8"/>
    <p:sldId id="1668" r:id="rId9"/>
    <p:sldId id="1670" r:id="rId10"/>
    <p:sldId id="1672" r:id="rId11"/>
    <p:sldId id="1673" r:id="rId12"/>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ppicel" initials="m" lastIdx="0" clrIdx="0"/>
  <p:cmAuthor id="1" name="dszabo" initials="dszabo" lastIdx="8" clrIdx="1"/>
  <p:cmAuthor id="2" name="Moreira, John" initials="MJ" lastIdx="6" clrIdx="2"/>
  <p:cmAuthor id="3" name="Lembo, Philip J" initials="LPJ" lastIdx="1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FF"/>
    <a:srgbClr val="577903"/>
    <a:srgbClr val="72E072"/>
    <a:srgbClr val="24A424"/>
    <a:srgbClr val="D8FB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60" autoAdjust="0"/>
    <p:restoredTop sz="94622" autoAdjust="0"/>
  </p:normalViewPr>
  <p:slideViewPr>
    <p:cSldViewPr>
      <p:cViewPr varScale="1">
        <p:scale>
          <a:sx n="104" d="100"/>
          <a:sy n="104" d="100"/>
        </p:scale>
        <p:origin x="198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0"/>
    </p:cViewPr>
  </p:sorterViewPr>
  <p:notesViewPr>
    <p:cSldViewPr>
      <p:cViewPr>
        <p:scale>
          <a:sx n="80" d="100"/>
          <a:sy n="80" d="100"/>
        </p:scale>
        <p:origin x="3942" y="60"/>
      </p:cViewPr>
      <p:guideLst>
        <p:guide orient="horz" pos="2924"/>
        <p:guide pos="220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7363" cy="463550"/>
          </a:xfrm>
          <a:prstGeom prst="rect">
            <a:avLst/>
          </a:prstGeom>
        </p:spPr>
        <p:txBody>
          <a:bodyPr vert="horz" lIns="91347" tIns="45673" rIns="91347" bIns="45673" rtlCol="0"/>
          <a:lstStyle>
            <a:lvl1pPr algn="l">
              <a:defRPr sz="1200"/>
            </a:lvl1pPr>
          </a:lstStyle>
          <a:p>
            <a:endParaRPr lang="en-US" dirty="0"/>
          </a:p>
        </p:txBody>
      </p:sp>
      <p:sp>
        <p:nvSpPr>
          <p:cNvPr id="3" name="Date Placeholder 2"/>
          <p:cNvSpPr>
            <a:spLocks noGrp="1"/>
          </p:cNvSpPr>
          <p:nvPr>
            <p:ph type="dt" sz="quarter" idx="1"/>
          </p:nvPr>
        </p:nvSpPr>
        <p:spPr>
          <a:xfrm>
            <a:off x="3956060" y="0"/>
            <a:ext cx="3027363" cy="463550"/>
          </a:xfrm>
          <a:prstGeom prst="rect">
            <a:avLst/>
          </a:prstGeom>
        </p:spPr>
        <p:txBody>
          <a:bodyPr vert="horz" lIns="91347" tIns="45673" rIns="91347" bIns="45673" rtlCol="0"/>
          <a:lstStyle>
            <a:lvl1pPr algn="r">
              <a:defRPr sz="1200"/>
            </a:lvl1pPr>
          </a:lstStyle>
          <a:p>
            <a:fld id="{71E6DE6C-CD55-41A0-B432-AF6485FA8297}" type="datetimeFigureOut">
              <a:rPr lang="en-US" smtClean="0"/>
              <a:pPr/>
              <a:t>10/2/2024</a:t>
            </a:fld>
            <a:endParaRPr lang="en-US" dirty="0"/>
          </a:p>
        </p:txBody>
      </p:sp>
      <p:sp>
        <p:nvSpPr>
          <p:cNvPr id="4" name="Footer Placeholder 3"/>
          <p:cNvSpPr>
            <a:spLocks noGrp="1"/>
          </p:cNvSpPr>
          <p:nvPr>
            <p:ph type="ftr" sz="quarter" idx="2"/>
          </p:nvPr>
        </p:nvSpPr>
        <p:spPr>
          <a:xfrm>
            <a:off x="1" y="8818564"/>
            <a:ext cx="3027363" cy="463550"/>
          </a:xfrm>
          <a:prstGeom prst="rect">
            <a:avLst/>
          </a:prstGeom>
        </p:spPr>
        <p:txBody>
          <a:bodyPr vert="horz" lIns="91347" tIns="45673" rIns="91347" bIns="4567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060" y="8818564"/>
            <a:ext cx="3027363" cy="463550"/>
          </a:xfrm>
          <a:prstGeom prst="rect">
            <a:avLst/>
          </a:prstGeom>
        </p:spPr>
        <p:txBody>
          <a:bodyPr vert="horz" lIns="91347" tIns="45673" rIns="91347" bIns="45673" rtlCol="0" anchor="b"/>
          <a:lstStyle>
            <a:lvl1pPr algn="r">
              <a:defRPr sz="1200"/>
            </a:lvl1pPr>
          </a:lstStyle>
          <a:p>
            <a:fld id="{94683CE9-D5F2-459A-A72C-A4685BEB00F9}" type="slidenum">
              <a:rPr lang="en-US" smtClean="0"/>
              <a:pPr/>
              <a:t>‹#›</a:t>
            </a:fld>
            <a:endParaRPr lang="en-US" dirty="0"/>
          </a:p>
        </p:txBody>
      </p:sp>
    </p:spTree>
    <p:extLst>
      <p:ext uri="{BB962C8B-B14F-4D97-AF65-F5344CB8AC3E}">
        <p14:creationId xmlns:p14="http://schemas.microsoft.com/office/powerpoint/2010/main" val="16405311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1"/>
            <a:ext cx="3026833" cy="464185"/>
          </a:xfrm>
          <a:prstGeom prst="rect">
            <a:avLst/>
          </a:prstGeom>
        </p:spPr>
        <p:txBody>
          <a:bodyPr vert="horz" lIns="92869" tIns="46432" rIns="92869" bIns="46432" rtlCol="0"/>
          <a:lstStyle>
            <a:lvl1pPr algn="l">
              <a:defRPr sz="1200"/>
            </a:lvl1pPr>
          </a:lstStyle>
          <a:p>
            <a:endParaRPr lang="en-US" dirty="0"/>
          </a:p>
        </p:txBody>
      </p:sp>
      <p:sp>
        <p:nvSpPr>
          <p:cNvPr id="3" name="Date Placeholder 2"/>
          <p:cNvSpPr>
            <a:spLocks noGrp="1"/>
          </p:cNvSpPr>
          <p:nvPr>
            <p:ph type="dt" idx="1"/>
          </p:nvPr>
        </p:nvSpPr>
        <p:spPr>
          <a:xfrm>
            <a:off x="3956559" y="11"/>
            <a:ext cx="3026833" cy="464185"/>
          </a:xfrm>
          <a:prstGeom prst="rect">
            <a:avLst/>
          </a:prstGeom>
        </p:spPr>
        <p:txBody>
          <a:bodyPr vert="horz" lIns="92869" tIns="46432" rIns="92869" bIns="46432" rtlCol="0"/>
          <a:lstStyle>
            <a:lvl1pPr algn="r">
              <a:defRPr sz="1200"/>
            </a:lvl1pPr>
          </a:lstStyle>
          <a:p>
            <a:fld id="{1D8E1CEC-0B50-4A0A-890D-91815C5AA8D6}" type="datetimeFigureOut">
              <a:rPr lang="en-US" smtClean="0"/>
              <a:pPr/>
              <a:t>10/2/2024</a:t>
            </a:fld>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869" tIns="46432" rIns="92869" bIns="46432" rtlCol="0" anchor="ctr"/>
          <a:lstStyle/>
          <a:p>
            <a:endParaRPr lang="en-US" dirty="0"/>
          </a:p>
        </p:txBody>
      </p:sp>
      <p:sp>
        <p:nvSpPr>
          <p:cNvPr id="5" name="Notes Placeholder 4"/>
          <p:cNvSpPr>
            <a:spLocks noGrp="1"/>
          </p:cNvSpPr>
          <p:nvPr>
            <p:ph type="body" sz="quarter" idx="3"/>
          </p:nvPr>
        </p:nvSpPr>
        <p:spPr>
          <a:xfrm>
            <a:off x="698501" y="4409762"/>
            <a:ext cx="5588000" cy="4177665"/>
          </a:xfrm>
          <a:prstGeom prst="rect">
            <a:avLst/>
          </a:prstGeom>
        </p:spPr>
        <p:txBody>
          <a:bodyPr vert="horz" lIns="92869" tIns="46432" rIns="92869" bIns="4643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17908"/>
            <a:ext cx="3026833" cy="464185"/>
          </a:xfrm>
          <a:prstGeom prst="rect">
            <a:avLst/>
          </a:prstGeom>
        </p:spPr>
        <p:txBody>
          <a:bodyPr vert="horz" lIns="92869" tIns="46432" rIns="92869" bIns="4643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9" y="8817908"/>
            <a:ext cx="3026833" cy="464185"/>
          </a:xfrm>
          <a:prstGeom prst="rect">
            <a:avLst/>
          </a:prstGeom>
        </p:spPr>
        <p:txBody>
          <a:bodyPr vert="horz" lIns="92869" tIns="46432" rIns="92869" bIns="46432" rtlCol="0" anchor="b"/>
          <a:lstStyle>
            <a:lvl1pPr algn="r">
              <a:defRPr sz="1200"/>
            </a:lvl1pPr>
          </a:lstStyle>
          <a:p>
            <a:fld id="{B1333A79-7155-4265-BE60-77986EFEB335}" type="slidenum">
              <a:rPr lang="en-US" smtClean="0"/>
              <a:pPr/>
              <a:t>‹#›</a:t>
            </a:fld>
            <a:endParaRPr lang="en-US" dirty="0"/>
          </a:p>
        </p:txBody>
      </p:sp>
    </p:spTree>
    <p:extLst>
      <p:ext uri="{BB962C8B-B14F-4D97-AF65-F5344CB8AC3E}">
        <p14:creationId xmlns:p14="http://schemas.microsoft.com/office/powerpoint/2010/main" val="3072270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333A79-7155-4265-BE60-77986EFEB335}" type="slidenum">
              <a:rPr lang="en-US" smtClean="0"/>
              <a:pPr/>
              <a:t>1</a:t>
            </a:fld>
            <a:endParaRPr lang="en-US" dirty="0"/>
          </a:p>
        </p:txBody>
      </p:sp>
    </p:spTree>
    <p:extLst>
      <p:ext uri="{BB962C8B-B14F-4D97-AF65-F5344CB8AC3E}">
        <p14:creationId xmlns:p14="http://schemas.microsoft.com/office/powerpoint/2010/main" val="422948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4083181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762105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398798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D9916ED9-13D1-443E-A5D5-233CA460AE9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2140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D9916ED9-13D1-443E-A5D5-233CA460AE9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393444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D9916ED9-13D1-443E-A5D5-233CA460AE9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07069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D9916ED9-13D1-443E-A5D5-233CA460AE9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07069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b="1">
                <a:solidFill>
                  <a:schemeClr val="tx2"/>
                </a:solidFill>
                <a:effectLst/>
              </a:defRPr>
            </a:lvl1pPr>
          </a:lstStyle>
          <a:p>
            <a:r>
              <a:rPr lang="en-US" dirty="0"/>
              <a:t>Click to edit Master title style</a:t>
            </a:r>
          </a:p>
        </p:txBody>
      </p:sp>
      <p:sp>
        <p:nvSpPr>
          <p:cNvPr id="3" name="Content Placeholder 2"/>
          <p:cNvSpPr>
            <a:spLocks noGrp="1"/>
          </p:cNvSpPr>
          <p:nvPr>
            <p:ph idx="1"/>
          </p:nvPr>
        </p:nvSpPr>
        <p:spPr>
          <a:xfrm>
            <a:off x="457200" y="990600"/>
            <a:ext cx="8229600" cy="5181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p:cNvSpPr>
            <a:spLocks noGrp="1"/>
          </p:cNvSpPr>
          <p:nvPr>
            <p:ph type="sldNum" sz="quarter" idx="11"/>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3060599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24636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4169789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419547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1640089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8000" y="6416675"/>
            <a:ext cx="2133600" cy="365125"/>
          </a:xfrm>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1682986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2858527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D9916ED9-13D1-443E-A5D5-233CA460AE9C}" type="slidenum">
              <a:rPr lang="en-US" smtClean="0"/>
              <a:pPr/>
              <a:t>‹#›</a:t>
            </a:fld>
            <a:endParaRPr lang="en-US" dirty="0"/>
          </a:p>
        </p:txBody>
      </p:sp>
    </p:spTree>
    <p:extLst>
      <p:ext uri="{BB962C8B-B14F-4D97-AF65-F5344CB8AC3E}">
        <p14:creationId xmlns:p14="http://schemas.microsoft.com/office/powerpoint/2010/main" val="2101408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6705600" cy="5334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838200"/>
            <a:ext cx="8229600" cy="5410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D9916ED9-13D1-443E-A5D5-233CA460AE9C}" type="slidenum">
              <a:rPr lang="en-US" smtClean="0"/>
              <a:pPr/>
              <a:t>‹#›</a:t>
            </a:fld>
            <a:endParaRPr lang="en-US" dirty="0"/>
          </a:p>
        </p:txBody>
      </p:sp>
      <p:sp>
        <p:nvSpPr>
          <p:cNvPr id="7" name="Rectangle 3"/>
          <p:cNvSpPr>
            <a:spLocks noChangeArrowheads="1"/>
          </p:cNvSpPr>
          <p:nvPr/>
        </p:nvSpPr>
        <p:spPr bwMode="auto">
          <a:xfrm>
            <a:off x="457200" y="6400800"/>
            <a:ext cx="82296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2971800" algn="ctr"/>
                <a:tab pos="5943600" algn="r"/>
                <a:tab pos="6400800" algn="r"/>
              </a:tabLst>
            </a:pPr>
            <a:r>
              <a:rPr kumimoji="0" lang="en-US" sz="1000" b="0" i="0" u="none" strike="noStrike" cap="none" normalizeH="0" baseline="0" dirty="0">
                <a:ln>
                  <a:noFill/>
                </a:ln>
                <a:solidFill>
                  <a:srgbClr val="244061"/>
                </a:solidFill>
                <a:effectLst/>
                <a:latin typeface="Arial" pitchFamily="34" charset="0"/>
                <a:ea typeface="Times New Roman" pitchFamily="18" charset="0"/>
                <a:cs typeface="Arial" pitchFamily="34" charset="0"/>
                <a:sym typeface="Wingdings" pitchFamily="2" charset="2"/>
              </a:rPr>
              <a:t>Aquarion Update for Dover Board of Selectmen </a:t>
            </a:r>
            <a:r>
              <a:rPr kumimoji="0" lang="en-US" sz="1000" b="0" i="0" u="none" strike="noStrike" cap="none" normalizeH="0" baseline="0" dirty="0">
                <a:ln>
                  <a:noFill/>
                </a:ln>
                <a:solidFill>
                  <a:srgbClr val="FFC000"/>
                </a:solidFill>
                <a:effectLst/>
                <a:latin typeface="Arial" pitchFamily="34" charset="0"/>
                <a:ea typeface="Times New Roman" pitchFamily="18" charset="0"/>
                <a:cs typeface="Arial" pitchFamily="34" charset="0"/>
                <a:sym typeface="Wingdings" pitchFamily="2" charset="2"/>
              </a:rPr>
              <a:t></a:t>
            </a:r>
            <a:r>
              <a:rPr kumimoji="0" lang="en-US" sz="1000" b="0" i="0" u="none" strike="noStrike" cap="none" normalizeH="0" baseline="0" dirty="0">
                <a:ln>
                  <a:noFill/>
                </a:ln>
                <a:solidFill>
                  <a:srgbClr val="FFC000"/>
                </a:solidFill>
                <a:effectLst/>
                <a:latin typeface="Arial" pitchFamily="34" charset="0"/>
                <a:ea typeface="Times New Roman" pitchFamily="18" charset="0"/>
                <a:cs typeface="Arial" pitchFamily="34" charset="0"/>
              </a:rPr>
              <a:t>  </a:t>
            </a:r>
            <a:r>
              <a:rPr kumimoji="0" lang="en-US" sz="1000" b="0" i="0" u="none" strike="noStrike" cap="none" normalizeH="0" baseline="0" dirty="0">
                <a:ln>
                  <a:noFill/>
                </a:ln>
                <a:solidFill>
                  <a:srgbClr val="244061"/>
                </a:solidFill>
                <a:effectLst/>
                <a:latin typeface="Arial" pitchFamily="34" charset="0"/>
                <a:ea typeface="Times New Roman" pitchFamily="18" charset="0"/>
                <a:cs typeface="Arial" pitchFamily="34" charset="0"/>
                <a:sym typeface="Wingdings" pitchFamily="2" charset="2"/>
              </a:rPr>
              <a:t>May 23, 2024</a:t>
            </a:r>
            <a:endParaRPr kumimoji="0" lang="en-US" sz="1000" b="0" i="0" u="none" strike="noStrike" cap="none" normalizeH="0" baseline="0" dirty="0">
              <a:ln>
                <a:noFill/>
              </a:ln>
              <a:solidFill>
                <a:srgbClr val="FFC000"/>
              </a:solidFill>
              <a:effectLst/>
              <a:latin typeface="Arial" pitchFamily="34" charset="0"/>
              <a:ea typeface="Times New Roman" pitchFamily="18" charset="0"/>
              <a:cs typeface="Arial" pitchFamily="34" charset="0"/>
              <a:sym typeface="Wingdings" pitchFamily="2" charset="2"/>
            </a:endParaRPr>
          </a:p>
        </p:txBody>
      </p:sp>
      <p:pic>
        <p:nvPicPr>
          <p:cNvPr id="8" name="Picture 2" descr="Scan 2"/>
          <p:cNvPicPr>
            <a:picLocks noChangeAspect="1" noChangeArrowheads="1"/>
          </p:cNvPicPr>
          <p:nvPr/>
        </p:nvPicPr>
        <p:blipFill>
          <a:blip r:embed="rId17" cstate="print">
            <a:extLst>
              <a:ext uri="{28A0092B-C50C-407E-A947-70E740481C1C}">
                <a14:useLocalDpi xmlns:a14="http://schemas.microsoft.com/office/drawing/2010/main"/>
              </a:ext>
            </a:extLst>
          </a:blip>
          <a:srcRect/>
          <a:stretch>
            <a:fillRect/>
          </a:stretch>
        </p:blipFill>
        <p:spPr bwMode="auto">
          <a:xfrm>
            <a:off x="7239000" y="47625"/>
            <a:ext cx="1800225" cy="638175"/>
          </a:xfrm>
          <a:prstGeom prst="rect">
            <a:avLst/>
          </a:prstGeom>
          <a:noFill/>
          <a:ln w="9525">
            <a:noFill/>
            <a:miter lim="800000"/>
            <a:headEnd/>
            <a:tailEnd/>
          </a:ln>
        </p:spPr>
      </p:pic>
      <p:sp>
        <p:nvSpPr>
          <p:cNvPr id="9" name="Rectangle 8"/>
          <p:cNvSpPr/>
          <p:nvPr/>
        </p:nvSpPr>
        <p:spPr>
          <a:xfrm>
            <a:off x="152400" y="792481"/>
            <a:ext cx="8915400" cy="4571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52400" y="6278881"/>
            <a:ext cx="8915400" cy="4571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5849484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90" r:id="rId12"/>
    <p:sldLayoutId id="2147483688" r:id="rId13"/>
    <p:sldLayoutId id="2147483704" r:id="rId14"/>
    <p:sldLayoutId id="2147483717" r:id="rId15"/>
  </p:sldLayoutIdLst>
  <p:hf hdr="0" ftr="0" dt="0"/>
  <p:txStyles>
    <p:titleStyle>
      <a:lvl1pPr algn="l" defTabSz="914400" rtl="0" eaLnBrk="1" latinLnBrk="0" hangingPunct="1">
        <a:spcBef>
          <a:spcPct val="0"/>
        </a:spcBef>
        <a:buNone/>
        <a:defRPr sz="3600" kern="1200">
          <a:solidFill>
            <a:schemeClr val="tx1"/>
          </a:solidFill>
          <a:effectLst/>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aquarionwater.com/water-quality/water-quality-reports/ma-water-quality-reports" TargetMode="Externa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3886200" y="152400"/>
            <a:ext cx="4876800" cy="307777"/>
          </a:xfrm>
          <a:prstGeom prst="rect">
            <a:avLst/>
          </a:prstGeom>
          <a:noFill/>
          <a:ln w="9525">
            <a:noFill/>
            <a:miter lim="800000"/>
            <a:headEnd/>
            <a:tailEnd/>
          </a:ln>
        </p:spPr>
        <p:txBody>
          <a:bodyPr>
            <a:spAutoFit/>
          </a:bodyPr>
          <a:lstStyle/>
          <a:p>
            <a:pPr algn="r"/>
            <a:r>
              <a:rPr lang="en-US" sz="1400" b="1" i="1" dirty="0"/>
              <a:t>				</a:t>
            </a:r>
          </a:p>
        </p:txBody>
      </p:sp>
      <p:pic>
        <p:nvPicPr>
          <p:cNvPr id="8" name="Picture 2" descr="Scan 2"/>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7239000" y="47625"/>
            <a:ext cx="1800225" cy="638175"/>
          </a:xfrm>
          <a:prstGeom prst="rect">
            <a:avLst/>
          </a:prstGeom>
          <a:noFill/>
          <a:ln w="9525">
            <a:noFill/>
            <a:miter lim="800000"/>
            <a:headEnd/>
            <a:tailEnd/>
          </a:ln>
        </p:spPr>
      </p:pic>
      <p:sp>
        <p:nvSpPr>
          <p:cNvPr id="9" name="Title 1"/>
          <p:cNvSpPr txBox="1">
            <a:spLocks/>
          </p:cNvSpPr>
          <p:nvPr/>
        </p:nvSpPr>
        <p:spPr>
          <a:xfrm>
            <a:off x="731431" y="2635612"/>
            <a:ext cx="7604938" cy="533400"/>
          </a:xfrm>
          <a:prstGeom prst="rect">
            <a:avLst/>
          </a:prstGeom>
        </p:spPr>
        <p:txBody>
          <a:bodyPr/>
          <a:lstStyle>
            <a:lvl1pPr algn="l" defTabSz="914400" rtl="0" eaLnBrk="1" latinLnBrk="0" hangingPunct="1">
              <a:spcBef>
                <a:spcPct val="0"/>
              </a:spcBef>
              <a:buNone/>
              <a:defRPr sz="3600" kern="1200">
                <a:solidFill>
                  <a:schemeClr val="tx1"/>
                </a:solidFill>
                <a:effectLst/>
                <a:latin typeface="Arial" pitchFamily="34" charset="0"/>
                <a:ea typeface="+mj-ea"/>
                <a:cs typeface="Arial" pitchFamily="34" charset="0"/>
              </a:defRPr>
            </a:lvl1pPr>
          </a:lstStyle>
          <a:p>
            <a:pPr algn="ctr"/>
            <a:r>
              <a:rPr lang="en-US" sz="2800" b="1" dirty="0">
                <a:solidFill>
                  <a:schemeClr val="bg1"/>
                </a:solidFill>
                <a:ea typeface="Tahoma" panose="020B0604030504040204" pitchFamily="34" charset="0"/>
              </a:rPr>
              <a:t>City of Derby Wastewater System</a:t>
            </a:r>
            <a:br>
              <a:rPr lang="en-US" sz="2800" b="1" dirty="0">
                <a:solidFill>
                  <a:schemeClr val="bg1"/>
                </a:solidFill>
                <a:ea typeface="Tahoma" panose="020B0604030504040204" pitchFamily="34" charset="0"/>
              </a:rPr>
            </a:br>
            <a:r>
              <a:rPr lang="en-US" sz="2800" b="1" dirty="0">
                <a:solidFill>
                  <a:schemeClr val="bg1"/>
                </a:solidFill>
                <a:ea typeface="Tahoma" panose="020B0604030504040204" pitchFamily="34" charset="0"/>
              </a:rPr>
              <a:t>Internal Review</a:t>
            </a:r>
          </a:p>
          <a:p>
            <a:br>
              <a:rPr lang="en-US" sz="2800" b="1" dirty="0">
                <a:solidFill>
                  <a:schemeClr val="bg1"/>
                </a:solidFill>
                <a:ea typeface="Tahoma" panose="020B0604030504040204" pitchFamily="34" charset="0"/>
              </a:rPr>
            </a:br>
            <a:endParaRPr lang="en-US" sz="2800" b="1" dirty="0">
              <a:solidFill>
                <a:schemeClr val="bg1"/>
              </a:solidFill>
            </a:endParaRPr>
          </a:p>
        </p:txBody>
      </p:sp>
      <p:sp>
        <p:nvSpPr>
          <p:cNvPr id="2" name="TextBox 1"/>
          <p:cNvSpPr txBox="1"/>
          <p:nvPr/>
        </p:nvSpPr>
        <p:spPr>
          <a:xfrm>
            <a:off x="59392" y="2049347"/>
            <a:ext cx="8973896" cy="2539157"/>
          </a:xfrm>
          <a:prstGeom prst="rect">
            <a:avLst/>
          </a:prstGeom>
          <a:noFill/>
        </p:spPr>
        <p:txBody>
          <a:bodyPr wrap="square" rtlCol="0">
            <a:spAutoFit/>
          </a:bodyPr>
          <a:lstStyle/>
          <a:p>
            <a:pPr algn="ctr">
              <a:spcBef>
                <a:spcPts val="600"/>
              </a:spcBef>
            </a:pPr>
            <a:r>
              <a:rPr lang="en-US" sz="3600" b="1" dirty="0">
                <a:solidFill>
                  <a:srgbClr val="1F497D"/>
                </a:solidFill>
              </a:rPr>
              <a:t>Aquarion Water Company</a:t>
            </a:r>
          </a:p>
          <a:p>
            <a:pPr algn="ctr">
              <a:spcBef>
                <a:spcPts val="600"/>
              </a:spcBef>
            </a:pPr>
            <a:r>
              <a:rPr lang="en-US" sz="3600" b="1" dirty="0">
                <a:solidFill>
                  <a:srgbClr val="1F497D"/>
                </a:solidFill>
              </a:rPr>
              <a:t>Ponds of Plymouth Water System</a:t>
            </a:r>
          </a:p>
          <a:p>
            <a:pPr algn="ctr">
              <a:spcBef>
                <a:spcPts val="600"/>
              </a:spcBef>
            </a:pPr>
            <a:r>
              <a:rPr lang="en-US" sz="3600" b="1" dirty="0">
                <a:solidFill>
                  <a:srgbClr val="1F497D"/>
                </a:solidFill>
              </a:rPr>
              <a:t>Open House</a:t>
            </a:r>
          </a:p>
          <a:p>
            <a:pPr algn="ctr">
              <a:spcBef>
                <a:spcPts val="600"/>
              </a:spcBef>
            </a:pPr>
            <a:r>
              <a:rPr lang="en-US" sz="3600" b="1" dirty="0">
                <a:solidFill>
                  <a:srgbClr val="1F497D"/>
                </a:solidFill>
              </a:rPr>
              <a:t>October 2, 2024</a:t>
            </a:r>
          </a:p>
        </p:txBody>
      </p:sp>
      <p:sp>
        <p:nvSpPr>
          <p:cNvPr id="4" name="Rectangle 3">
            <a:extLst>
              <a:ext uri="{FF2B5EF4-FFF2-40B4-BE49-F238E27FC236}">
                <a16:creationId xmlns:a16="http://schemas.microsoft.com/office/drawing/2014/main" id="{27D41A60-DB44-4035-F370-8588B51E268A}"/>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0208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sz="half" idx="1"/>
          </p:nvPr>
        </p:nvSpPr>
        <p:spPr>
          <a:xfrm>
            <a:off x="457200" y="1066799"/>
            <a:ext cx="8382000" cy="2895601"/>
          </a:xfrm>
        </p:spPr>
        <p:txBody>
          <a:bodyPr>
            <a:normAutofit/>
          </a:bodyPr>
          <a:lstStyle/>
          <a:p>
            <a:pPr marL="325438" indent="-285750">
              <a:lnSpc>
                <a:spcPct val="90000"/>
              </a:lnSpc>
            </a:pPr>
            <a:endParaRPr lang="en-US" sz="1600" dirty="0">
              <a:latin typeface="Calibri" panose="020F0502020204030204" pitchFamily="34" charset="0"/>
              <a:cs typeface="Calibri" panose="020F0502020204030204" pitchFamily="34" charset="0"/>
            </a:endParaRPr>
          </a:p>
          <a:p>
            <a:pPr marL="325438" indent="-285750">
              <a:lnSpc>
                <a:spcPct val="90000"/>
              </a:lnSpc>
            </a:pPr>
            <a:r>
              <a:rPr lang="en-US" sz="1600" dirty="0">
                <a:latin typeface="Calibri" panose="020F0502020204030204" pitchFamily="34" charset="0"/>
                <a:cs typeface="Calibri" panose="020F0502020204030204" pitchFamily="34" charset="0"/>
              </a:rPr>
              <a:t>System-wide flushing at least twice per year until build-up is removed.</a:t>
            </a:r>
          </a:p>
          <a:p>
            <a:pPr marL="325438" indent="-285750">
              <a:lnSpc>
                <a:spcPct val="90000"/>
              </a:lnSpc>
            </a:pPr>
            <a:endParaRPr lang="en-US" sz="1600" dirty="0">
              <a:latin typeface="Calibri" panose="020F0502020204030204" pitchFamily="34" charset="0"/>
              <a:cs typeface="Calibri" panose="020F0502020204030204" pitchFamily="34" charset="0"/>
            </a:endParaRPr>
          </a:p>
          <a:p>
            <a:pPr marL="325438" indent="-285750">
              <a:lnSpc>
                <a:spcPct val="90000"/>
              </a:lnSpc>
            </a:pPr>
            <a:r>
              <a:rPr lang="en-US" sz="1600" dirty="0">
                <a:latin typeface="Calibri" panose="020F0502020204030204" pitchFamily="34" charset="0"/>
                <a:cs typeface="Calibri" panose="020F0502020204030204" pitchFamily="34" charset="0"/>
              </a:rPr>
              <a:t>Continue testing iron and manganese levels.  Information will be available on MassDEP website.</a:t>
            </a:r>
          </a:p>
          <a:p>
            <a:pPr marL="325438" indent="-285750">
              <a:lnSpc>
                <a:spcPct val="90000"/>
              </a:lnSpc>
            </a:pPr>
            <a:endParaRPr lang="en-US" sz="1600" dirty="0">
              <a:latin typeface="Calibri" panose="020F0502020204030204" pitchFamily="34" charset="0"/>
              <a:cs typeface="Calibri" panose="020F0502020204030204" pitchFamily="34" charset="0"/>
            </a:endParaRPr>
          </a:p>
          <a:p>
            <a:pPr marL="325438" indent="-285750">
              <a:lnSpc>
                <a:spcPct val="90000"/>
              </a:lnSpc>
            </a:pPr>
            <a:r>
              <a:rPr lang="en-US" sz="1600" dirty="0">
                <a:latin typeface="Calibri" panose="020F0502020204030204" pitchFamily="34" charset="0"/>
                <a:cs typeface="Calibri" panose="020F0502020204030204" pitchFamily="34" charset="0"/>
              </a:rPr>
              <a:t>Add sample hydrants, particularly in central part of system. Will simplify our continued testing of water quality throughout the system.</a:t>
            </a:r>
          </a:p>
          <a:p>
            <a:pPr marL="325438" indent="-285750">
              <a:lnSpc>
                <a:spcPct val="90000"/>
              </a:lnSpc>
            </a:pPr>
            <a:endParaRPr lang="en-US" sz="1600" dirty="0">
              <a:latin typeface="Calibri" panose="020F0502020204030204" pitchFamily="34" charset="0"/>
              <a:cs typeface="Calibri" panose="020F0502020204030204" pitchFamily="34" charset="0"/>
            </a:endParaRPr>
          </a:p>
          <a:p>
            <a:pPr marL="325438" indent="-285750">
              <a:lnSpc>
                <a:spcPct val="90000"/>
              </a:lnSpc>
            </a:pPr>
            <a:r>
              <a:rPr lang="en-US" sz="1600" dirty="0">
                <a:latin typeface="Calibri" panose="020F0502020204030204" pitchFamily="34" charset="0"/>
                <a:cs typeface="Calibri" panose="020F0502020204030204" pitchFamily="34" charset="0"/>
              </a:rPr>
              <a:t>Perform complete discoloration study to document findings to-date, fully evaluate composition of build-up, identify risks (for example, further/future build-up), and develop solutions to mitigate risks.</a:t>
            </a:r>
          </a:p>
          <a:p>
            <a:pPr marL="325438" indent="-285750">
              <a:lnSpc>
                <a:spcPct val="90000"/>
              </a:lnSpc>
            </a:pPr>
            <a:endParaRPr lang="en-US" sz="16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2"/>
          </p:nvPr>
        </p:nvSpPr>
        <p:spPr>
          <a:xfrm>
            <a:off x="6553200" y="6356350"/>
            <a:ext cx="2133600" cy="365125"/>
          </a:xfrm>
        </p:spPr>
        <p:txBody>
          <a:bodyPr anchor="ctr">
            <a:normAutofit/>
          </a:bodyPr>
          <a:lstStyle/>
          <a:p>
            <a:pPr>
              <a:spcAft>
                <a:spcPts val="600"/>
              </a:spcAft>
            </a:pPr>
            <a:fld id="{D9916ED9-13D1-443E-A5D5-233CA460AE9C}" type="slidenum">
              <a:rPr lang="en-US" smtClean="0"/>
              <a:pPr>
                <a:spcAft>
                  <a:spcPts val="600"/>
                </a:spcAft>
              </a:pPr>
              <a:t>10</a:t>
            </a:fld>
            <a:endParaRPr lang="en-US"/>
          </a:p>
        </p:txBody>
      </p:sp>
      <p:sp>
        <p:nvSpPr>
          <p:cNvPr id="14" name="Title 1">
            <a:extLst>
              <a:ext uri="{FF2B5EF4-FFF2-40B4-BE49-F238E27FC236}">
                <a16:creationId xmlns:a16="http://schemas.microsoft.com/office/drawing/2014/main" id="{799BE4ED-48F9-51F9-FF3F-EB9A28F42A21}"/>
              </a:ext>
            </a:extLst>
          </p:cNvPr>
          <p:cNvSpPr>
            <a:spLocks noGrp="1"/>
          </p:cNvSpPr>
          <p:nvPr>
            <p:ph type="title"/>
          </p:nvPr>
        </p:nvSpPr>
        <p:spPr>
          <a:xfrm>
            <a:off x="457200" y="152400"/>
            <a:ext cx="6705600" cy="533400"/>
          </a:xfrm>
        </p:spPr>
        <p:txBody>
          <a:bodyPr/>
          <a:lstStyle/>
          <a:p>
            <a:r>
              <a:rPr lang="en-US" sz="2800" b="1" dirty="0">
                <a:solidFill>
                  <a:srgbClr val="1F497D"/>
                </a:solidFill>
              </a:rPr>
              <a:t>Aquarion Actions – Moving Forward</a:t>
            </a:r>
          </a:p>
        </p:txBody>
      </p:sp>
      <p:sp>
        <p:nvSpPr>
          <p:cNvPr id="15" name="Rectangle 14">
            <a:extLst>
              <a:ext uri="{FF2B5EF4-FFF2-40B4-BE49-F238E27FC236}">
                <a16:creationId xmlns:a16="http://schemas.microsoft.com/office/drawing/2014/main" id="{F20CF574-C621-A992-63F1-F81AD09471AA}"/>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1005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idx="1"/>
          </p:nvPr>
        </p:nvSpPr>
        <p:spPr>
          <a:xfrm>
            <a:off x="457200" y="1066800"/>
            <a:ext cx="8305800" cy="4800600"/>
          </a:xfrm>
        </p:spPr>
        <p:txBody>
          <a:bodyPr/>
          <a:lstStyle/>
          <a:p>
            <a:pPr marL="0" indent="0" algn="ctr">
              <a:lnSpc>
                <a:spcPct val="107000"/>
              </a:lnSpc>
              <a:spcBef>
                <a:spcPts val="0"/>
              </a:spcBef>
              <a:buNone/>
            </a:pPr>
            <a:r>
              <a:rPr lang="en-US" sz="2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Aquarion is here to answer your questions, open communications, and build a partnership with you</a:t>
            </a:r>
          </a:p>
          <a:p>
            <a:pPr marL="0" indent="0" algn="ctr">
              <a:lnSpc>
                <a:spcPct val="107000"/>
              </a:lnSpc>
              <a:spcBef>
                <a:spcPts val="0"/>
              </a:spcBef>
              <a:buNone/>
            </a:pPr>
            <a:endParaRPr lang="en-US" sz="2400" b="1" dirty="0">
              <a:solidFill>
                <a:srgbClr val="1F497D"/>
              </a:solidFill>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John Walsh, VP, Operations (MA&amp;NH), Water Quality, Environmental Management</a:t>
            </a:r>
          </a:p>
          <a:p>
            <a:pPr marL="0" marR="0" lvl="0" indent="0">
              <a:lnSpc>
                <a:spcPct val="107000"/>
              </a:lnSpc>
              <a:spcBef>
                <a:spcPts val="0"/>
              </a:spcBef>
              <a:spcAft>
                <a:spcPts val="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Yesher Larsen, Director, Water Quality</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Sarah Trejo,  Water Quality Compliance Coordinator</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Andrea Millard, Director, Customer Services</a:t>
            </a: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April Burggraf, Manager, Customer Experience</a:t>
            </a: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Martina LaMarca, Customer Advocate </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Rob Kehlhem, Water System Field Operator</a:t>
            </a: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Sean Sullivan, Utility Worker</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George Logan, Director of Community Relations (Moderator)</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1"/>
          </p:nvPr>
        </p:nvSpPr>
        <p:spPr/>
        <p:txBody>
          <a:bodyPr/>
          <a:lstStyle/>
          <a:p>
            <a:fld id="{D9916ED9-13D1-443E-A5D5-233CA460AE9C}" type="slidenum">
              <a:rPr lang="en-US" smtClean="0"/>
              <a:pPr/>
              <a:t>11</a:t>
            </a:fld>
            <a:endParaRPr lang="en-US" dirty="0"/>
          </a:p>
        </p:txBody>
      </p:sp>
      <p:sp>
        <p:nvSpPr>
          <p:cNvPr id="7" name="Rectangle 6">
            <a:extLst>
              <a:ext uri="{FF2B5EF4-FFF2-40B4-BE49-F238E27FC236}">
                <a16:creationId xmlns:a16="http://schemas.microsoft.com/office/drawing/2014/main" id="{3485A798-17B9-CF29-5B71-9F82630ABF6B}"/>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A8B06F-FC78-88AD-1624-C1B115BD7478}"/>
              </a:ext>
            </a:extLst>
          </p:cNvPr>
          <p:cNvSpPr>
            <a:spLocks noGrp="1"/>
          </p:cNvSpPr>
          <p:nvPr>
            <p:ph type="title"/>
          </p:nvPr>
        </p:nvSpPr>
        <p:spPr>
          <a:xfrm>
            <a:off x="457200" y="152400"/>
            <a:ext cx="6705600" cy="533400"/>
          </a:xfrm>
        </p:spPr>
        <p:txBody>
          <a:bodyPr/>
          <a:lstStyle/>
          <a:p>
            <a:r>
              <a:rPr lang="en-US" sz="2800" b="1" dirty="0">
                <a:solidFill>
                  <a:srgbClr val="1F497D"/>
                </a:solidFill>
              </a:rPr>
              <a:t>Q&amp;A</a:t>
            </a:r>
          </a:p>
        </p:txBody>
      </p:sp>
    </p:spTree>
    <p:extLst>
      <p:ext uri="{BB962C8B-B14F-4D97-AF65-F5344CB8AC3E}">
        <p14:creationId xmlns:p14="http://schemas.microsoft.com/office/powerpoint/2010/main" val="3384161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idx="1"/>
          </p:nvPr>
        </p:nvSpPr>
        <p:spPr>
          <a:xfrm>
            <a:off x="457200" y="1066800"/>
            <a:ext cx="8305800" cy="4572000"/>
          </a:xfrm>
        </p:spPr>
        <p:txBody>
          <a:bodyPr/>
          <a:lstStyle/>
          <a:p>
            <a:pPr marL="0" indent="0" algn="ctr">
              <a:lnSpc>
                <a:spcPct val="107000"/>
              </a:lnSpc>
              <a:spcBef>
                <a:spcPts val="0"/>
              </a:spcBef>
              <a:buNone/>
            </a:pPr>
            <a:r>
              <a:rPr lang="en-US" sz="2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Aquarion is committed to providing high-quality water to our valued customers in the Ponds of Plymouth</a:t>
            </a:r>
            <a:endParaRPr lang="en-US" sz="2400" b="1" dirty="0">
              <a:solidFill>
                <a:srgbClr val="1F497D"/>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ctr">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John Walsh, VP, Operations (MA&amp;NH), Water Quality, Environmental Management</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Yesher Larsen, Director, Water Quality</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Sarah Trejo,  Water Quality Compliance Coordinator</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Andrea Millard, Director, Customer Services</a:t>
            </a: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April Burggraf, Manager, Customer Experience</a:t>
            </a:r>
          </a:p>
          <a:p>
            <a:pPr>
              <a:lnSpc>
                <a:spcPct val="107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Martina </a:t>
            </a:r>
            <a:r>
              <a:rPr lang="en-US" sz="1800" dirty="0" err="1">
                <a:latin typeface="Calibri" panose="020F0502020204030204" pitchFamily="34" charset="0"/>
                <a:ea typeface="Calibri" panose="020F0502020204030204" pitchFamily="34" charset="0"/>
                <a:cs typeface="Times New Roman" panose="02020603050405020304" pitchFamily="18" charset="0"/>
              </a:rPr>
              <a:t>LaMarca</a:t>
            </a:r>
            <a:r>
              <a:rPr lang="en-US" sz="1800" dirty="0">
                <a:latin typeface="Calibri" panose="020F0502020204030204" pitchFamily="34" charset="0"/>
                <a:ea typeface="Calibri" panose="020F0502020204030204" pitchFamily="34" charset="0"/>
                <a:cs typeface="Times New Roman" panose="02020603050405020304" pitchFamily="18" charset="0"/>
              </a:rPr>
              <a:t>, Customer Advocate </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Rob Kehlhem, Water System Field Operator</a:t>
            </a: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Sean Sullivan, Utility Worker</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George Logan, Director of Community Relations (Moderator)</a:t>
            </a:r>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1"/>
          </p:nvPr>
        </p:nvSpPr>
        <p:spPr/>
        <p:txBody>
          <a:bodyPr/>
          <a:lstStyle/>
          <a:p>
            <a:fld id="{D9916ED9-13D1-443E-A5D5-233CA460AE9C}" type="slidenum">
              <a:rPr lang="en-US" smtClean="0"/>
              <a:pPr/>
              <a:t>2</a:t>
            </a:fld>
            <a:endParaRPr lang="en-US" dirty="0"/>
          </a:p>
        </p:txBody>
      </p:sp>
      <p:sp>
        <p:nvSpPr>
          <p:cNvPr id="7" name="Rectangle 6">
            <a:extLst>
              <a:ext uri="{FF2B5EF4-FFF2-40B4-BE49-F238E27FC236}">
                <a16:creationId xmlns:a16="http://schemas.microsoft.com/office/drawing/2014/main" id="{3485A798-17B9-CF29-5B71-9F82630ABF6B}"/>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55313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E2DAC-3150-10FA-B5EF-1809F04EEBB5}"/>
              </a:ext>
            </a:extLst>
          </p:cNvPr>
          <p:cNvSpPr>
            <a:spLocks noGrp="1"/>
          </p:cNvSpPr>
          <p:nvPr>
            <p:ph type="title"/>
          </p:nvPr>
        </p:nvSpPr>
        <p:spPr/>
        <p:txBody>
          <a:bodyPr/>
          <a:lstStyle/>
          <a:p>
            <a:r>
              <a:rPr lang="en-US" dirty="0"/>
              <a:t>System Infrastructure / Assets</a:t>
            </a:r>
          </a:p>
        </p:txBody>
      </p:sp>
      <p:sp>
        <p:nvSpPr>
          <p:cNvPr id="3" name="Content Placeholder 2">
            <a:extLst>
              <a:ext uri="{FF2B5EF4-FFF2-40B4-BE49-F238E27FC236}">
                <a16:creationId xmlns:a16="http://schemas.microsoft.com/office/drawing/2014/main" id="{32D7D314-0733-DCDB-FC82-46274E71EEB5}"/>
              </a:ext>
            </a:extLst>
          </p:cNvPr>
          <p:cNvSpPr>
            <a:spLocks noGrp="1"/>
          </p:cNvSpPr>
          <p:nvPr>
            <p:ph idx="1"/>
          </p:nvPr>
        </p:nvSpPr>
        <p:spPr>
          <a:xfrm>
            <a:off x="457200" y="1341932"/>
            <a:ext cx="4876800" cy="2391868"/>
          </a:xfrm>
        </p:spPr>
        <p:txBody>
          <a:bodyPr/>
          <a:lstStyle/>
          <a:p>
            <a:pPr marL="0" marR="0" lvl="0" indent="0">
              <a:lnSpc>
                <a:spcPct val="107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Two wells, each with water treatment facilities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2 million gallon water storage tank at Well 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Calibri" panose="020F0502020204030204" pitchFamily="34" charset="0"/>
              </a:rPr>
              <a:t>B</a:t>
            </a:r>
            <a:r>
              <a:rPr lang="en-US" sz="1800" dirty="0">
                <a:effectLst/>
                <a:latin typeface="Calibri" panose="020F0502020204030204" pitchFamily="34" charset="0"/>
                <a:ea typeface="Calibri" panose="020F0502020204030204" pitchFamily="34" charset="0"/>
                <a:cs typeface="Calibri" panose="020F0502020204030204" pitchFamily="34" charset="0"/>
              </a:rPr>
              <a:t>ooster pump station at Well 1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15 miles of water main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841 service connections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Calibri" panose="020F0502020204030204" pitchFamily="34" charset="0"/>
              </a:rPr>
              <a:t>147 hydrants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1"/>
          </p:nvPr>
        </p:nvSpPr>
        <p:spPr/>
        <p:txBody>
          <a:bodyPr/>
          <a:lstStyle/>
          <a:p>
            <a:fld id="{D9916ED9-13D1-443E-A5D5-233CA460AE9C}" type="slidenum">
              <a:rPr lang="en-US" smtClean="0"/>
              <a:pPr/>
              <a:t>3</a:t>
            </a:fld>
            <a:endParaRPr lang="en-US" dirty="0"/>
          </a:p>
        </p:txBody>
      </p:sp>
      <p:pic>
        <p:nvPicPr>
          <p:cNvPr id="6" name="Picture 5">
            <a:extLst>
              <a:ext uri="{FF2B5EF4-FFF2-40B4-BE49-F238E27FC236}">
                <a16:creationId xmlns:a16="http://schemas.microsoft.com/office/drawing/2014/main" id="{45544861-929B-7433-00FA-3C942AD2BAE6}"/>
              </a:ext>
            </a:extLst>
          </p:cNvPr>
          <p:cNvPicPr>
            <a:picLocks noChangeAspect="1"/>
          </p:cNvPicPr>
          <p:nvPr/>
        </p:nvPicPr>
        <p:blipFill>
          <a:blip r:embed="rId2"/>
          <a:stretch>
            <a:fillRect/>
          </a:stretch>
        </p:blipFill>
        <p:spPr>
          <a:xfrm>
            <a:off x="5486400" y="985284"/>
            <a:ext cx="2743200" cy="5110716"/>
          </a:xfrm>
          <a:prstGeom prst="rect">
            <a:avLst/>
          </a:prstGeom>
        </p:spPr>
      </p:pic>
      <p:sp>
        <p:nvSpPr>
          <p:cNvPr id="5" name="Rectangle 4">
            <a:extLst>
              <a:ext uri="{FF2B5EF4-FFF2-40B4-BE49-F238E27FC236}">
                <a16:creationId xmlns:a16="http://schemas.microsoft.com/office/drawing/2014/main" id="{6F20F069-A102-8ED6-D4A3-4FF1FF30CDB0}"/>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7747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sz="half" idx="1"/>
          </p:nvPr>
        </p:nvSpPr>
        <p:spPr>
          <a:xfrm>
            <a:off x="457200" y="1066800"/>
            <a:ext cx="4038600" cy="5029200"/>
          </a:xfrm>
        </p:spPr>
        <p:txBody>
          <a:bodyPr>
            <a:normAutofit/>
          </a:bodyPr>
          <a:lstStyle/>
          <a:p>
            <a:pPr marL="325438" indent="-285750">
              <a:lnSpc>
                <a:spcPct val="90000"/>
              </a:lnSpc>
            </a:pPr>
            <a:r>
              <a:rPr lang="en-US" sz="1800" dirty="0">
                <a:latin typeface="Calibri" panose="020F0502020204030204" pitchFamily="34" charset="0"/>
                <a:cs typeface="Calibri" panose="020F0502020204030204" pitchFamily="34" charset="0"/>
              </a:rPr>
              <a:t>Naturally occurring </a:t>
            </a:r>
            <a:r>
              <a:rPr lang="en-US" sz="1800" b="1" u="sng" dirty="0">
                <a:latin typeface="Calibri" panose="020F0502020204030204" pitchFamily="34" charset="0"/>
                <a:cs typeface="Calibri" panose="020F0502020204030204" pitchFamily="34" charset="0"/>
              </a:rPr>
              <a:t>manganese (Mn) and iron (Fe) in the well waters</a:t>
            </a:r>
            <a:r>
              <a:rPr lang="en-US" sz="1800" dirty="0">
                <a:latin typeface="Calibri" panose="020F0502020204030204" pitchFamily="34" charset="0"/>
                <a:cs typeface="Calibri" panose="020F0502020204030204" pitchFamily="34" charset="0"/>
              </a:rPr>
              <a:t> are the cause of discolored water.</a:t>
            </a:r>
          </a:p>
          <a:p>
            <a:pPr marL="325438" indent="-285750">
              <a:lnSpc>
                <a:spcPct val="90000"/>
              </a:lnSpc>
            </a:pPr>
            <a:endParaRPr lang="en-US" sz="1800" dirty="0">
              <a:effectLst/>
              <a:latin typeface="Calibri" panose="020F0502020204030204" pitchFamily="34" charset="0"/>
              <a:cs typeface="Calibri" panose="020F0502020204030204" pitchFamily="34" charset="0"/>
            </a:endParaRPr>
          </a:p>
          <a:p>
            <a:pPr marL="325438" indent="-285750">
              <a:lnSpc>
                <a:spcPct val="90000"/>
              </a:lnSpc>
            </a:pPr>
            <a:r>
              <a:rPr lang="en-US" sz="1800" dirty="0">
                <a:effectLst/>
                <a:latin typeface="Calibri" panose="020F0502020204030204" pitchFamily="34" charset="0"/>
                <a:cs typeface="Calibri" panose="020F0502020204030204" pitchFamily="34" charset="0"/>
              </a:rPr>
              <a:t>Evidence of years of accumulation and build-up of manganese and iron on the inside of the water mains.  </a:t>
            </a:r>
          </a:p>
          <a:p>
            <a:pPr marL="325438" indent="-285750">
              <a:lnSpc>
                <a:spcPct val="90000"/>
              </a:lnSpc>
            </a:pPr>
            <a:endParaRPr lang="en-US" sz="1800" dirty="0">
              <a:latin typeface="Calibri" panose="020F0502020204030204" pitchFamily="34" charset="0"/>
              <a:cs typeface="Calibri" panose="020F0502020204030204" pitchFamily="34" charset="0"/>
            </a:endParaRPr>
          </a:p>
          <a:p>
            <a:pPr marL="325438" indent="-285750">
              <a:lnSpc>
                <a:spcPct val="90000"/>
              </a:lnSpc>
            </a:pPr>
            <a:r>
              <a:rPr lang="en-US" sz="1800" dirty="0">
                <a:effectLst/>
                <a:latin typeface="Calibri" panose="020F0502020204030204" pitchFamily="34" charset="0"/>
                <a:cs typeface="Calibri" panose="020F0502020204030204" pitchFamily="34" charset="0"/>
              </a:rPr>
              <a:t>Build-up is shedding off and causing discoloration. </a:t>
            </a:r>
          </a:p>
          <a:p>
            <a:pPr marL="325438" indent="-285750">
              <a:lnSpc>
                <a:spcPct val="90000"/>
              </a:lnSpc>
            </a:pPr>
            <a:endParaRPr lang="en-US" sz="1800" dirty="0">
              <a:latin typeface="Calibri" panose="020F0502020204030204" pitchFamily="34" charset="0"/>
              <a:cs typeface="Calibri" panose="020F0502020204030204" pitchFamily="34" charset="0"/>
            </a:endParaRPr>
          </a:p>
          <a:p>
            <a:pPr marL="325438" indent="-285750">
              <a:lnSpc>
                <a:spcPct val="90000"/>
              </a:lnSpc>
            </a:pPr>
            <a:r>
              <a:rPr lang="en-US" sz="1800" dirty="0">
                <a:latin typeface="Calibri" panose="020F0502020204030204" pitchFamily="34" charset="0"/>
                <a:cs typeface="Calibri" panose="020F0502020204030204" pitchFamily="34" charset="0"/>
              </a:rPr>
              <a:t>Particularly when flow through pipes increases or changes direction, these accumulated minerals can be disturbed and discolor the water. </a:t>
            </a:r>
          </a:p>
          <a:p>
            <a:pPr marL="325438" indent="-285750">
              <a:lnSpc>
                <a:spcPct val="90000"/>
              </a:lnSpc>
            </a:pPr>
            <a:endParaRPr lang="en-US" sz="1800" dirty="0">
              <a:latin typeface="Calibri" panose="020F0502020204030204" pitchFamily="34" charset="0"/>
              <a:cs typeface="Calibri" panose="020F0502020204030204" pitchFamily="34" charset="0"/>
            </a:endParaRPr>
          </a:p>
          <a:p>
            <a:pPr marL="325438" indent="-285750">
              <a:lnSpc>
                <a:spcPct val="90000"/>
              </a:lnSpc>
            </a:pPr>
            <a:r>
              <a:rPr lang="en-US" sz="1800" dirty="0">
                <a:effectLst/>
                <a:latin typeface="Calibri" panose="020F0502020204030204" pitchFamily="34" charset="0"/>
                <a:cs typeface="Calibri" panose="020F0502020204030204" pitchFamily="34" charset="0"/>
              </a:rPr>
              <a:t>Chlorination that began in May 2023 may be accelerating this shedding.</a:t>
            </a:r>
          </a:p>
          <a:p>
            <a:pPr marL="325438" indent="-285750">
              <a:lnSpc>
                <a:spcPct val="90000"/>
              </a:lnSpc>
            </a:pPr>
            <a:endParaRPr lang="en-US" sz="1800" dirty="0">
              <a:latin typeface="Calibri" panose="020F0502020204030204" pitchFamily="34" charset="0"/>
              <a:cs typeface="Calibri" panose="020F0502020204030204" pitchFamily="34" charset="0"/>
            </a:endParaRPr>
          </a:p>
          <a:p>
            <a:pPr>
              <a:lnSpc>
                <a:spcPct val="90000"/>
              </a:lnSpc>
            </a:pPr>
            <a:endParaRPr lang="en-US" sz="1500" dirty="0"/>
          </a:p>
        </p:txBody>
      </p:sp>
      <p:pic>
        <p:nvPicPr>
          <p:cNvPr id="5" name="Picture 4">
            <a:extLst>
              <a:ext uri="{FF2B5EF4-FFF2-40B4-BE49-F238E27FC236}">
                <a16:creationId xmlns:a16="http://schemas.microsoft.com/office/drawing/2014/main" id="{980940E6-8CCD-5C36-1E85-D1DBB5B5F6FB}"/>
              </a:ext>
            </a:extLst>
          </p:cNvPr>
          <p:cNvPicPr>
            <a:picLocks noChangeAspect="1"/>
          </p:cNvPicPr>
          <p:nvPr/>
        </p:nvPicPr>
        <p:blipFill>
          <a:blip r:embed="rId2" cstate="print">
            <a:extLst>
              <a:ext uri="{28A0092B-C50C-407E-A947-70E740481C1C}">
                <a14:useLocalDpi xmlns:a14="http://schemas.microsoft.com/office/drawing/2010/main" val="0"/>
              </a:ext>
            </a:extLst>
          </a:blip>
          <a:srcRect t="15949"/>
          <a:stretch/>
        </p:blipFill>
        <p:spPr bwMode="auto">
          <a:xfrm>
            <a:off x="4724400" y="1058174"/>
            <a:ext cx="4038600" cy="4525963"/>
          </a:xfrm>
          <a:prstGeom prst="rect">
            <a:avLst/>
          </a:prstGeom>
          <a:noFill/>
          <a:ln>
            <a:noFill/>
          </a:ln>
        </p:spPr>
      </p:pic>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2"/>
          </p:nvPr>
        </p:nvSpPr>
        <p:spPr>
          <a:xfrm>
            <a:off x="6553200" y="6356350"/>
            <a:ext cx="2133600" cy="365125"/>
          </a:xfrm>
        </p:spPr>
        <p:txBody>
          <a:bodyPr anchor="ctr">
            <a:normAutofit/>
          </a:bodyPr>
          <a:lstStyle/>
          <a:p>
            <a:pPr>
              <a:spcAft>
                <a:spcPts val="600"/>
              </a:spcAft>
            </a:pPr>
            <a:fld id="{D9916ED9-13D1-443E-A5D5-233CA460AE9C}" type="slidenum">
              <a:rPr lang="en-US" smtClean="0"/>
              <a:pPr>
                <a:spcAft>
                  <a:spcPts val="600"/>
                </a:spcAft>
              </a:pPr>
              <a:t>4</a:t>
            </a:fld>
            <a:endParaRPr lang="en-US"/>
          </a:p>
        </p:txBody>
      </p:sp>
      <p:sp>
        <p:nvSpPr>
          <p:cNvPr id="14" name="Title 1">
            <a:extLst>
              <a:ext uri="{FF2B5EF4-FFF2-40B4-BE49-F238E27FC236}">
                <a16:creationId xmlns:a16="http://schemas.microsoft.com/office/drawing/2014/main" id="{799BE4ED-48F9-51F9-FF3F-EB9A28F42A21}"/>
              </a:ext>
            </a:extLst>
          </p:cNvPr>
          <p:cNvSpPr>
            <a:spLocks noGrp="1"/>
          </p:cNvSpPr>
          <p:nvPr>
            <p:ph type="title"/>
          </p:nvPr>
        </p:nvSpPr>
        <p:spPr>
          <a:xfrm>
            <a:off x="457200" y="152400"/>
            <a:ext cx="6705600" cy="533400"/>
          </a:xfrm>
        </p:spPr>
        <p:txBody>
          <a:bodyPr/>
          <a:lstStyle/>
          <a:p>
            <a:r>
              <a:rPr lang="en-US" sz="2800" b="1" dirty="0">
                <a:solidFill>
                  <a:srgbClr val="1F497D"/>
                </a:solidFill>
              </a:rPr>
              <a:t>Cause of Discolored Water</a:t>
            </a:r>
          </a:p>
        </p:txBody>
      </p:sp>
      <p:sp>
        <p:nvSpPr>
          <p:cNvPr id="15" name="Rectangle 14">
            <a:extLst>
              <a:ext uri="{FF2B5EF4-FFF2-40B4-BE49-F238E27FC236}">
                <a16:creationId xmlns:a16="http://schemas.microsoft.com/office/drawing/2014/main" id="{F20CF574-C621-A992-63F1-F81AD09471AA}"/>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0108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sz="half" idx="1"/>
          </p:nvPr>
        </p:nvSpPr>
        <p:spPr>
          <a:xfrm>
            <a:off x="457200" y="1066799"/>
            <a:ext cx="8382000" cy="5197475"/>
          </a:xfrm>
        </p:spPr>
        <p:txBody>
          <a:bodyPr>
            <a:normAutofit/>
          </a:bodyPr>
          <a:lstStyle/>
          <a:p>
            <a:pPr marL="39688" indent="0">
              <a:lnSpc>
                <a:spcPct val="90000"/>
              </a:lnSpc>
              <a:buNone/>
            </a:pPr>
            <a:r>
              <a:rPr lang="en-US" sz="1800" u="sng" dirty="0">
                <a:latin typeface="Calibri" panose="020F0502020204030204" pitchFamily="34" charset="0"/>
                <a:cs typeface="Calibri" panose="020F0502020204030204" pitchFamily="34" charset="0"/>
              </a:rPr>
              <a:t>Evaluations</a:t>
            </a:r>
          </a:p>
          <a:p>
            <a:pPr marL="325438" indent="-285750">
              <a:lnSpc>
                <a:spcPct val="90000"/>
              </a:lnSpc>
            </a:pPr>
            <a:endParaRPr lang="en-US" sz="1400" dirty="0">
              <a:latin typeface="Calibri" panose="020F0502020204030204" pitchFamily="34" charset="0"/>
              <a:cs typeface="Calibri" panose="020F0502020204030204" pitchFamily="34" charset="0"/>
            </a:endParaRPr>
          </a:p>
          <a:p>
            <a:pPr marL="325438" indent="-285750">
              <a:lnSpc>
                <a:spcPct val="90000"/>
              </a:lnSpc>
            </a:pPr>
            <a:r>
              <a:rPr lang="en-US" sz="1600" dirty="0">
                <a:latin typeface="Calibri" panose="020F0502020204030204" pitchFamily="34" charset="0"/>
                <a:cs typeface="Calibri" panose="020F0502020204030204" pitchFamily="34" charset="0"/>
              </a:rPr>
              <a:t>Investigated potential sources of discoloration (including testing of iron and manganese levels from sample stations we added throughout the system)</a:t>
            </a:r>
          </a:p>
          <a:p>
            <a:pPr marL="325438" indent="-285750">
              <a:lnSpc>
                <a:spcPct val="90000"/>
              </a:lnSpc>
            </a:pPr>
            <a:r>
              <a:rPr lang="en-US" sz="1600" dirty="0">
                <a:latin typeface="Calibri" panose="020F0502020204030204" pitchFamily="34" charset="0"/>
                <a:cs typeface="Calibri" panose="020F0502020204030204" pitchFamily="34" charset="0"/>
              </a:rPr>
              <a:t>Inspected water storage tank</a:t>
            </a:r>
          </a:p>
          <a:p>
            <a:pPr marL="325438" indent="-285750">
              <a:lnSpc>
                <a:spcPct val="90000"/>
              </a:lnSpc>
            </a:pPr>
            <a:r>
              <a:rPr lang="en-US" sz="1600" dirty="0">
                <a:latin typeface="Calibri" panose="020F0502020204030204" pitchFamily="34" charset="0"/>
                <a:cs typeface="Calibri" panose="020F0502020204030204" pitchFamily="34" charset="0"/>
              </a:rPr>
              <a:t>Observing water quality through sampling in distribution system</a:t>
            </a:r>
          </a:p>
          <a:p>
            <a:pPr marL="325438" indent="-285750">
              <a:lnSpc>
                <a:spcPct val="90000"/>
              </a:lnSpc>
            </a:pPr>
            <a:endParaRPr lang="en-US" sz="1800" dirty="0">
              <a:latin typeface="Calibri" panose="020F0502020204030204" pitchFamily="34" charset="0"/>
              <a:cs typeface="Calibri" panose="020F0502020204030204" pitchFamily="34" charset="0"/>
            </a:endParaRPr>
          </a:p>
          <a:p>
            <a:pPr marL="39688" indent="0">
              <a:lnSpc>
                <a:spcPct val="90000"/>
              </a:lnSpc>
              <a:buNone/>
            </a:pPr>
            <a:r>
              <a:rPr lang="en-US" sz="1800" u="sng" dirty="0">
                <a:latin typeface="Calibri" panose="020F0502020204030204" pitchFamily="34" charset="0"/>
                <a:cs typeface="Calibri" panose="020F0502020204030204" pitchFamily="34" charset="0"/>
              </a:rPr>
              <a:t>System-Wide Flushing</a:t>
            </a:r>
          </a:p>
          <a:p>
            <a:pPr marL="325438" indent="-285750">
              <a:lnSpc>
                <a:spcPct val="90000"/>
              </a:lnSpc>
            </a:pPr>
            <a:endParaRPr lang="en-US" sz="1400" dirty="0">
              <a:latin typeface="Calibri" panose="020F0502020204030204" pitchFamily="34" charset="0"/>
              <a:cs typeface="Calibri" panose="020F0502020204030204" pitchFamily="34" charset="0"/>
            </a:endParaRPr>
          </a:p>
          <a:p>
            <a:pPr marL="325438" indent="-285750">
              <a:lnSpc>
                <a:spcPct val="90000"/>
              </a:lnSpc>
            </a:pPr>
            <a:r>
              <a:rPr lang="en-US" sz="1600" dirty="0">
                <a:latin typeface="Calibri" panose="020F0502020204030204" pitchFamily="34" charset="0"/>
                <a:cs typeface="Calibri" panose="020F0502020204030204" pitchFamily="34" charset="0"/>
              </a:rPr>
              <a:t>System-wide flushing of the water mains - Nov '23, May '24, and Sept '24</a:t>
            </a:r>
          </a:p>
          <a:p>
            <a:pPr marL="325438" indent="-285750">
              <a:lnSpc>
                <a:spcPct val="90000"/>
              </a:lnSpc>
            </a:pPr>
            <a:r>
              <a:rPr lang="en-US" sz="1600" dirty="0">
                <a:latin typeface="Calibri" panose="020F0502020204030204" pitchFamily="34" charset="0"/>
                <a:cs typeface="Calibri" panose="020F0502020204030204" pitchFamily="34" charset="0"/>
              </a:rPr>
              <a:t>Involves controlled hydrant flushing to remove sediments and build-up from our mains</a:t>
            </a:r>
          </a:p>
          <a:p>
            <a:pPr marL="325438" indent="-285750">
              <a:lnSpc>
                <a:spcPct val="90000"/>
              </a:lnSpc>
            </a:pPr>
            <a:r>
              <a:rPr lang="en-US" sz="1600" dirty="0">
                <a:latin typeface="Calibri" panose="020F0502020204030204" pitchFamily="34" charset="0"/>
                <a:cs typeface="Calibri" panose="020F0502020204030204" pitchFamily="34" charset="0"/>
              </a:rPr>
              <a:t>Flushing typically performed once per year in water systems </a:t>
            </a:r>
          </a:p>
          <a:p>
            <a:pPr marL="325438" indent="-285750">
              <a:lnSpc>
                <a:spcPct val="90000"/>
              </a:lnSpc>
            </a:pPr>
            <a:r>
              <a:rPr lang="en-US" sz="1600" dirty="0">
                <a:latin typeface="Calibri" panose="020F0502020204030204" pitchFamily="34" charset="0"/>
                <a:cs typeface="Calibri" panose="020F0502020204030204" pitchFamily="34" charset="0"/>
              </a:rPr>
              <a:t>With evidence of build-up inside the mains, we've increased the flushing frequency</a:t>
            </a:r>
          </a:p>
          <a:p>
            <a:pPr marL="325438" indent="-285750">
              <a:lnSpc>
                <a:spcPct val="90000"/>
              </a:lnSpc>
            </a:pPr>
            <a:endParaRPr lang="en-US" sz="1600" dirty="0">
              <a:latin typeface="Calibri" panose="020F0502020204030204" pitchFamily="34" charset="0"/>
              <a:cs typeface="Calibri" panose="020F0502020204030204" pitchFamily="34" charset="0"/>
            </a:endParaRPr>
          </a:p>
          <a:p>
            <a:pPr marL="39688" indent="0">
              <a:lnSpc>
                <a:spcPct val="90000"/>
              </a:lnSpc>
              <a:buNone/>
            </a:pPr>
            <a:r>
              <a:rPr lang="en-US" sz="1600" i="1" dirty="0">
                <a:latin typeface="Calibri" panose="020F0502020204030204" pitchFamily="34" charset="0"/>
                <a:cs typeface="Calibri" panose="020F0502020204030204" pitchFamily="34" charset="0"/>
              </a:rPr>
              <a:t>MassDEP states that flushing is critical to the overall maintenance of a distribution system and is one of the most important practices carried out by public drinking water systems to maintain high water quality, improve the carrying capacity of pipes, and ensure proper operation of distribution system components, such as hydrants and valves. To learn more, visit MassDEP's Water Main Flushing FAQ for Consumers.</a:t>
            </a:r>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2"/>
          </p:nvPr>
        </p:nvSpPr>
        <p:spPr>
          <a:xfrm>
            <a:off x="6553200" y="6356350"/>
            <a:ext cx="2133600" cy="365125"/>
          </a:xfrm>
        </p:spPr>
        <p:txBody>
          <a:bodyPr anchor="ctr">
            <a:normAutofit/>
          </a:bodyPr>
          <a:lstStyle/>
          <a:p>
            <a:pPr>
              <a:spcAft>
                <a:spcPts val="600"/>
              </a:spcAft>
            </a:pPr>
            <a:fld id="{D9916ED9-13D1-443E-A5D5-233CA460AE9C}" type="slidenum">
              <a:rPr lang="en-US" smtClean="0"/>
              <a:pPr>
                <a:spcAft>
                  <a:spcPts val="600"/>
                </a:spcAft>
              </a:pPr>
              <a:t>5</a:t>
            </a:fld>
            <a:endParaRPr lang="en-US"/>
          </a:p>
        </p:txBody>
      </p:sp>
      <p:sp>
        <p:nvSpPr>
          <p:cNvPr id="14" name="Title 1">
            <a:extLst>
              <a:ext uri="{FF2B5EF4-FFF2-40B4-BE49-F238E27FC236}">
                <a16:creationId xmlns:a16="http://schemas.microsoft.com/office/drawing/2014/main" id="{799BE4ED-48F9-51F9-FF3F-EB9A28F42A21}"/>
              </a:ext>
            </a:extLst>
          </p:cNvPr>
          <p:cNvSpPr>
            <a:spLocks noGrp="1"/>
          </p:cNvSpPr>
          <p:nvPr>
            <p:ph type="title"/>
          </p:nvPr>
        </p:nvSpPr>
        <p:spPr>
          <a:xfrm>
            <a:off x="457200" y="152400"/>
            <a:ext cx="6705600" cy="533400"/>
          </a:xfrm>
        </p:spPr>
        <p:txBody>
          <a:bodyPr/>
          <a:lstStyle/>
          <a:p>
            <a:r>
              <a:rPr lang="en-US" sz="2800" b="1" dirty="0">
                <a:solidFill>
                  <a:srgbClr val="1F497D"/>
                </a:solidFill>
              </a:rPr>
              <a:t>Aquarion actions</a:t>
            </a:r>
          </a:p>
        </p:txBody>
      </p:sp>
      <p:sp>
        <p:nvSpPr>
          <p:cNvPr id="15" name="Rectangle 14">
            <a:extLst>
              <a:ext uri="{FF2B5EF4-FFF2-40B4-BE49-F238E27FC236}">
                <a16:creationId xmlns:a16="http://schemas.microsoft.com/office/drawing/2014/main" id="{F20CF574-C621-A992-63F1-F81AD09471AA}"/>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6058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sz="half" idx="1"/>
          </p:nvPr>
        </p:nvSpPr>
        <p:spPr>
          <a:xfrm>
            <a:off x="152400" y="914400"/>
            <a:ext cx="8763000" cy="914400"/>
          </a:xfrm>
        </p:spPr>
        <p:txBody>
          <a:bodyPr>
            <a:noAutofit/>
          </a:bodyPr>
          <a:lstStyle/>
          <a:p>
            <a:pPr marL="39688" indent="0">
              <a:lnSpc>
                <a:spcPct val="90000"/>
              </a:lnSpc>
              <a:buNone/>
            </a:pPr>
            <a:r>
              <a:rPr lang="en-US" sz="1800" dirty="0">
                <a:latin typeface="Calibri" panose="020F0502020204030204" pitchFamily="34" charset="0"/>
                <a:cs typeface="Calibri" panose="020F0502020204030204" pitchFamily="34" charset="0"/>
              </a:rPr>
              <a:t>Mn concentrations in the water in the distribution system are well below health advisory levels defined by health regulators (USEPA and MassDEP), and generally below the aesthetic limit referred to as the </a:t>
            </a:r>
            <a:r>
              <a:rPr lang="en-US" sz="1800" b="1" u="sng" dirty="0">
                <a:latin typeface="Calibri" panose="020F0502020204030204" pitchFamily="34" charset="0"/>
                <a:cs typeface="Calibri" panose="020F0502020204030204" pitchFamily="34" charset="0"/>
              </a:rPr>
              <a:t>S</a:t>
            </a:r>
            <a:r>
              <a:rPr lang="en-US" sz="1800" dirty="0">
                <a:latin typeface="Calibri" panose="020F0502020204030204" pitchFamily="34" charset="0"/>
                <a:cs typeface="Calibri" panose="020F0502020204030204" pitchFamily="34" charset="0"/>
              </a:rPr>
              <a:t>econdary </a:t>
            </a:r>
            <a:r>
              <a:rPr lang="en-US" sz="1800" b="1" u="sng" dirty="0">
                <a:latin typeface="Calibri" panose="020F0502020204030204" pitchFamily="34" charset="0"/>
                <a:cs typeface="Calibri" panose="020F0502020204030204" pitchFamily="34" charset="0"/>
              </a:rPr>
              <a:t>M</a:t>
            </a:r>
            <a:r>
              <a:rPr lang="en-US" sz="1800" dirty="0">
                <a:latin typeface="Calibri" panose="020F0502020204030204" pitchFamily="34" charset="0"/>
                <a:cs typeface="Calibri" panose="020F0502020204030204" pitchFamily="34" charset="0"/>
              </a:rPr>
              <a:t>aximum </a:t>
            </a:r>
            <a:r>
              <a:rPr lang="en-US" sz="1800" b="1" u="sng" dirty="0">
                <a:latin typeface="Calibri" panose="020F0502020204030204" pitchFamily="34" charset="0"/>
                <a:cs typeface="Calibri" panose="020F0502020204030204" pitchFamily="34" charset="0"/>
              </a:rPr>
              <a:t>C</a:t>
            </a:r>
            <a:r>
              <a:rPr lang="en-US" sz="1800" dirty="0">
                <a:latin typeface="Calibri" panose="020F0502020204030204" pitchFamily="34" charset="0"/>
                <a:cs typeface="Calibri" panose="020F0502020204030204" pitchFamily="34" charset="0"/>
              </a:rPr>
              <a:t>ontaminant </a:t>
            </a:r>
            <a:r>
              <a:rPr lang="en-US" sz="1800" b="1" u="sng" dirty="0">
                <a:latin typeface="Calibri" panose="020F0502020204030204" pitchFamily="34" charset="0"/>
                <a:cs typeface="Calibri" panose="020F0502020204030204" pitchFamily="34" charset="0"/>
              </a:rPr>
              <a:t>L</a:t>
            </a:r>
            <a:r>
              <a:rPr lang="en-US" sz="1800" dirty="0">
                <a:latin typeface="Calibri" panose="020F0502020204030204" pitchFamily="34" charset="0"/>
                <a:cs typeface="Calibri" panose="020F0502020204030204" pitchFamily="34" charset="0"/>
              </a:rPr>
              <a:t>evel. </a:t>
            </a:r>
          </a:p>
          <a:p>
            <a:pPr marL="325438" indent="-285750">
              <a:lnSpc>
                <a:spcPct val="90000"/>
              </a:lnSpc>
            </a:pPr>
            <a:endParaRPr lang="en-US" sz="18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2"/>
          </p:nvPr>
        </p:nvSpPr>
        <p:spPr>
          <a:xfrm>
            <a:off x="6553200" y="6356350"/>
            <a:ext cx="2133600" cy="365125"/>
          </a:xfrm>
        </p:spPr>
        <p:txBody>
          <a:bodyPr anchor="ctr">
            <a:normAutofit/>
          </a:bodyPr>
          <a:lstStyle/>
          <a:p>
            <a:pPr>
              <a:spcAft>
                <a:spcPts val="600"/>
              </a:spcAft>
            </a:pPr>
            <a:fld id="{D9916ED9-13D1-443E-A5D5-233CA460AE9C}" type="slidenum">
              <a:rPr lang="en-US" smtClean="0"/>
              <a:pPr>
                <a:spcAft>
                  <a:spcPts val="600"/>
                </a:spcAft>
              </a:pPr>
              <a:t>6</a:t>
            </a:fld>
            <a:endParaRPr lang="en-US"/>
          </a:p>
        </p:txBody>
      </p:sp>
      <p:sp>
        <p:nvSpPr>
          <p:cNvPr id="14" name="Title 1">
            <a:extLst>
              <a:ext uri="{FF2B5EF4-FFF2-40B4-BE49-F238E27FC236}">
                <a16:creationId xmlns:a16="http://schemas.microsoft.com/office/drawing/2014/main" id="{799BE4ED-48F9-51F9-FF3F-EB9A28F42A21}"/>
              </a:ext>
            </a:extLst>
          </p:cNvPr>
          <p:cNvSpPr>
            <a:spLocks noGrp="1"/>
          </p:cNvSpPr>
          <p:nvPr>
            <p:ph type="title"/>
          </p:nvPr>
        </p:nvSpPr>
        <p:spPr>
          <a:xfrm>
            <a:off x="457200" y="152400"/>
            <a:ext cx="6705600" cy="533400"/>
          </a:xfrm>
        </p:spPr>
        <p:txBody>
          <a:bodyPr/>
          <a:lstStyle/>
          <a:p>
            <a:r>
              <a:rPr lang="en-US" sz="2800" b="1" dirty="0">
                <a:solidFill>
                  <a:srgbClr val="1F497D"/>
                </a:solidFill>
              </a:rPr>
              <a:t>Manganese (Mn) Concentrations</a:t>
            </a:r>
          </a:p>
        </p:txBody>
      </p:sp>
      <p:pic>
        <p:nvPicPr>
          <p:cNvPr id="6" name="Picture 5">
            <a:extLst>
              <a:ext uri="{FF2B5EF4-FFF2-40B4-BE49-F238E27FC236}">
                <a16:creationId xmlns:a16="http://schemas.microsoft.com/office/drawing/2014/main" id="{23FD4ABA-AADF-0B6B-70B3-C895F0A53A2E}"/>
              </a:ext>
            </a:extLst>
          </p:cNvPr>
          <p:cNvPicPr>
            <a:picLocks noChangeAspect="1"/>
          </p:cNvPicPr>
          <p:nvPr/>
        </p:nvPicPr>
        <p:blipFill>
          <a:blip r:embed="rId2"/>
          <a:stretch>
            <a:fillRect/>
          </a:stretch>
        </p:blipFill>
        <p:spPr>
          <a:xfrm>
            <a:off x="1524000" y="1752600"/>
            <a:ext cx="6019800" cy="4405842"/>
          </a:xfrm>
          <a:prstGeom prst="rect">
            <a:avLst/>
          </a:prstGeom>
        </p:spPr>
      </p:pic>
      <p:sp>
        <p:nvSpPr>
          <p:cNvPr id="9" name="Rectangle 8">
            <a:extLst>
              <a:ext uri="{FF2B5EF4-FFF2-40B4-BE49-F238E27FC236}">
                <a16:creationId xmlns:a16="http://schemas.microsoft.com/office/drawing/2014/main" id="{3E834BD4-8845-D218-FE8C-C7B77FC7B3B3}"/>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3215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sz="half" idx="1"/>
          </p:nvPr>
        </p:nvSpPr>
        <p:spPr>
          <a:xfrm>
            <a:off x="152400" y="914400"/>
            <a:ext cx="8763000" cy="1371600"/>
          </a:xfrm>
        </p:spPr>
        <p:txBody>
          <a:bodyPr>
            <a:noAutofit/>
          </a:bodyPr>
          <a:lstStyle/>
          <a:p>
            <a:pPr marL="39688" indent="0">
              <a:lnSpc>
                <a:spcPct val="90000"/>
              </a:lnSpc>
              <a:buNone/>
            </a:pPr>
            <a:r>
              <a:rPr lang="en-US" sz="1800" dirty="0">
                <a:latin typeface="Calibri" panose="020F0502020204030204" pitchFamily="34" charset="0"/>
                <a:cs typeface="Calibri" panose="020F0502020204030204" pitchFamily="34" charset="0"/>
              </a:rPr>
              <a:t>From the 2023 Water Quality Report (aka Consumer Confidence Report) for Ponds of Plymouth water system.</a:t>
            </a:r>
          </a:p>
          <a:p>
            <a:pPr marL="39688" indent="0">
              <a:lnSpc>
                <a:spcPct val="90000"/>
              </a:lnSpc>
              <a:buNone/>
            </a:pPr>
            <a:endParaRPr lang="en-US" sz="1800" dirty="0">
              <a:latin typeface="Calibri" panose="020F0502020204030204" pitchFamily="34" charset="0"/>
              <a:cs typeface="Calibri" panose="020F0502020204030204" pitchFamily="34" charset="0"/>
            </a:endParaRPr>
          </a:p>
          <a:p>
            <a:pPr marL="39688" indent="0">
              <a:lnSpc>
                <a:spcPct val="90000"/>
              </a:lnSpc>
              <a:buNone/>
            </a:pPr>
            <a:r>
              <a:rPr lang="en-US" sz="1400" dirty="0">
                <a:latin typeface="Calibri" panose="020F0502020204030204" pitchFamily="34" charset="0"/>
                <a:cs typeface="Calibri" panose="020F0502020204030204" pitchFamily="34" charset="0"/>
                <a:hlinkClick r:id="rId2"/>
              </a:rPr>
              <a:t>https://www.aquarionwater.com/water-quality/water-quality-reports/ma-water-quality-reports</a:t>
            </a:r>
            <a:endParaRPr lang="en-US" sz="1400" dirty="0">
              <a:latin typeface="Calibri" panose="020F0502020204030204" pitchFamily="34" charset="0"/>
              <a:cs typeface="Calibri" panose="020F0502020204030204" pitchFamily="34" charset="0"/>
            </a:endParaRPr>
          </a:p>
          <a:p>
            <a:pPr marL="39688" indent="0">
              <a:lnSpc>
                <a:spcPct val="90000"/>
              </a:lnSpc>
              <a:buNone/>
            </a:pPr>
            <a:endParaRPr lang="en-US" sz="1800" dirty="0">
              <a:latin typeface="Calibri" panose="020F0502020204030204" pitchFamily="34" charset="0"/>
              <a:cs typeface="Calibri" panose="020F0502020204030204" pitchFamily="34" charset="0"/>
            </a:endParaRPr>
          </a:p>
          <a:p>
            <a:pPr marL="325438" indent="-285750">
              <a:lnSpc>
                <a:spcPct val="90000"/>
              </a:lnSpc>
            </a:pPr>
            <a:endParaRPr lang="en-US" sz="18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2"/>
          </p:nvPr>
        </p:nvSpPr>
        <p:spPr>
          <a:xfrm>
            <a:off x="6553200" y="6356350"/>
            <a:ext cx="2133600" cy="365125"/>
          </a:xfrm>
        </p:spPr>
        <p:txBody>
          <a:bodyPr anchor="ctr">
            <a:normAutofit/>
          </a:bodyPr>
          <a:lstStyle/>
          <a:p>
            <a:pPr>
              <a:spcAft>
                <a:spcPts val="600"/>
              </a:spcAft>
            </a:pPr>
            <a:fld id="{D9916ED9-13D1-443E-A5D5-233CA460AE9C}" type="slidenum">
              <a:rPr lang="en-US" smtClean="0"/>
              <a:pPr>
                <a:spcAft>
                  <a:spcPts val="600"/>
                </a:spcAft>
              </a:pPr>
              <a:t>7</a:t>
            </a:fld>
            <a:endParaRPr lang="en-US"/>
          </a:p>
        </p:txBody>
      </p:sp>
      <p:sp>
        <p:nvSpPr>
          <p:cNvPr id="14" name="Title 1">
            <a:extLst>
              <a:ext uri="{FF2B5EF4-FFF2-40B4-BE49-F238E27FC236}">
                <a16:creationId xmlns:a16="http://schemas.microsoft.com/office/drawing/2014/main" id="{799BE4ED-48F9-51F9-FF3F-EB9A28F42A21}"/>
              </a:ext>
            </a:extLst>
          </p:cNvPr>
          <p:cNvSpPr>
            <a:spLocks noGrp="1"/>
          </p:cNvSpPr>
          <p:nvPr>
            <p:ph type="title"/>
          </p:nvPr>
        </p:nvSpPr>
        <p:spPr>
          <a:xfrm>
            <a:off x="457200" y="152400"/>
            <a:ext cx="6705600" cy="533400"/>
          </a:xfrm>
        </p:spPr>
        <p:txBody>
          <a:bodyPr/>
          <a:lstStyle/>
          <a:p>
            <a:r>
              <a:rPr lang="en-US" sz="2800" b="1" dirty="0">
                <a:solidFill>
                  <a:srgbClr val="1F497D"/>
                </a:solidFill>
              </a:rPr>
              <a:t>Manganese Information</a:t>
            </a:r>
          </a:p>
        </p:txBody>
      </p:sp>
      <p:sp>
        <p:nvSpPr>
          <p:cNvPr id="9" name="Rectangle 8">
            <a:extLst>
              <a:ext uri="{FF2B5EF4-FFF2-40B4-BE49-F238E27FC236}">
                <a16:creationId xmlns:a16="http://schemas.microsoft.com/office/drawing/2014/main" id="{3E834BD4-8845-D218-FE8C-C7B77FC7B3B3}"/>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02250AC-BD2B-CA6C-40A5-8FE83B86FE5B}"/>
              </a:ext>
            </a:extLst>
          </p:cNvPr>
          <p:cNvPicPr>
            <a:picLocks noChangeAspect="1"/>
          </p:cNvPicPr>
          <p:nvPr/>
        </p:nvPicPr>
        <p:blipFill>
          <a:blip r:embed="rId3"/>
          <a:stretch>
            <a:fillRect/>
          </a:stretch>
        </p:blipFill>
        <p:spPr>
          <a:xfrm>
            <a:off x="2438400" y="2178823"/>
            <a:ext cx="2324100" cy="3917177"/>
          </a:xfrm>
          <a:prstGeom prst="rect">
            <a:avLst/>
          </a:prstGeom>
        </p:spPr>
      </p:pic>
      <p:pic>
        <p:nvPicPr>
          <p:cNvPr id="8" name="Picture 7">
            <a:extLst>
              <a:ext uri="{FF2B5EF4-FFF2-40B4-BE49-F238E27FC236}">
                <a16:creationId xmlns:a16="http://schemas.microsoft.com/office/drawing/2014/main" id="{3F3148D5-494A-AC89-7D75-196D498F5244}"/>
              </a:ext>
            </a:extLst>
          </p:cNvPr>
          <p:cNvPicPr>
            <a:picLocks noChangeAspect="1"/>
          </p:cNvPicPr>
          <p:nvPr/>
        </p:nvPicPr>
        <p:blipFill>
          <a:blip r:embed="rId4"/>
          <a:stretch>
            <a:fillRect/>
          </a:stretch>
        </p:blipFill>
        <p:spPr>
          <a:xfrm>
            <a:off x="4762500" y="2178823"/>
            <a:ext cx="2317855" cy="2439848"/>
          </a:xfrm>
          <a:prstGeom prst="rect">
            <a:avLst/>
          </a:prstGeom>
        </p:spPr>
      </p:pic>
    </p:spTree>
    <p:extLst>
      <p:ext uri="{BB962C8B-B14F-4D97-AF65-F5344CB8AC3E}">
        <p14:creationId xmlns:p14="http://schemas.microsoft.com/office/powerpoint/2010/main" val="2415543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sz="half" idx="1"/>
          </p:nvPr>
        </p:nvSpPr>
        <p:spPr>
          <a:xfrm>
            <a:off x="152400" y="914400"/>
            <a:ext cx="8763000" cy="914400"/>
          </a:xfrm>
        </p:spPr>
        <p:txBody>
          <a:bodyPr>
            <a:noAutofit/>
          </a:bodyPr>
          <a:lstStyle/>
          <a:p>
            <a:pPr marL="39688" indent="0">
              <a:lnSpc>
                <a:spcPct val="90000"/>
              </a:lnSpc>
              <a:buNone/>
            </a:pPr>
            <a:r>
              <a:rPr lang="en-US" sz="1800" dirty="0">
                <a:latin typeface="Calibri" panose="020F0502020204030204" pitchFamily="34" charset="0"/>
                <a:cs typeface="Calibri" panose="020F0502020204030204" pitchFamily="34" charset="0"/>
              </a:rPr>
              <a:t>Iron concentrations in the water in the distribution system are well below the aesthetic limits referred to as the </a:t>
            </a:r>
            <a:r>
              <a:rPr lang="en-US" sz="1800" b="1" u="sng" dirty="0">
                <a:latin typeface="Calibri" panose="020F0502020204030204" pitchFamily="34" charset="0"/>
                <a:cs typeface="Calibri" panose="020F0502020204030204" pitchFamily="34" charset="0"/>
              </a:rPr>
              <a:t>S</a:t>
            </a:r>
            <a:r>
              <a:rPr lang="en-US" sz="1800" dirty="0">
                <a:latin typeface="Calibri" panose="020F0502020204030204" pitchFamily="34" charset="0"/>
                <a:cs typeface="Calibri" panose="020F0502020204030204" pitchFamily="34" charset="0"/>
              </a:rPr>
              <a:t>econdary </a:t>
            </a:r>
            <a:r>
              <a:rPr lang="en-US" sz="1800" b="1" u="sng" dirty="0">
                <a:latin typeface="Calibri" panose="020F0502020204030204" pitchFamily="34" charset="0"/>
                <a:cs typeface="Calibri" panose="020F0502020204030204" pitchFamily="34" charset="0"/>
              </a:rPr>
              <a:t>M</a:t>
            </a:r>
            <a:r>
              <a:rPr lang="en-US" sz="1800" dirty="0">
                <a:latin typeface="Calibri" panose="020F0502020204030204" pitchFamily="34" charset="0"/>
                <a:cs typeface="Calibri" panose="020F0502020204030204" pitchFamily="34" charset="0"/>
              </a:rPr>
              <a:t>aximum </a:t>
            </a:r>
            <a:r>
              <a:rPr lang="en-US" sz="1800" b="1" u="sng" dirty="0">
                <a:latin typeface="Calibri" panose="020F0502020204030204" pitchFamily="34" charset="0"/>
                <a:cs typeface="Calibri" panose="020F0502020204030204" pitchFamily="34" charset="0"/>
              </a:rPr>
              <a:t>C</a:t>
            </a:r>
            <a:r>
              <a:rPr lang="en-US" sz="1800" dirty="0">
                <a:latin typeface="Calibri" panose="020F0502020204030204" pitchFamily="34" charset="0"/>
                <a:cs typeface="Calibri" panose="020F0502020204030204" pitchFamily="34" charset="0"/>
              </a:rPr>
              <a:t>ontaminant </a:t>
            </a:r>
            <a:r>
              <a:rPr lang="en-US" sz="1800" b="1" u="sng" dirty="0">
                <a:latin typeface="Calibri" panose="020F0502020204030204" pitchFamily="34" charset="0"/>
                <a:cs typeface="Calibri" panose="020F0502020204030204" pitchFamily="34" charset="0"/>
              </a:rPr>
              <a:t>L</a:t>
            </a:r>
            <a:r>
              <a:rPr lang="en-US" sz="1800" dirty="0">
                <a:latin typeface="Calibri" panose="020F0502020204030204" pitchFamily="34" charset="0"/>
                <a:cs typeface="Calibri" panose="020F0502020204030204" pitchFamily="34" charset="0"/>
              </a:rPr>
              <a:t>evel.  There are no health advisory levels for iron defined by health regulators.</a:t>
            </a:r>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2"/>
          </p:nvPr>
        </p:nvSpPr>
        <p:spPr>
          <a:xfrm>
            <a:off x="6553200" y="6356350"/>
            <a:ext cx="2133600" cy="365125"/>
          </a:xfrm>
        </p:spPr>
        <p:txBody>
          <a:bodyPr anchor="ctr">
            <a:normAutofit/>
          </a:bodyPr>
          <a:lstStyle/>
          <a:p>
            <a:pPr>
              <a:spcAft>
                <a:spcPts val="600"/>
              </a:spcAft>
            </a:pPr>
            <a:fld id="{D9916ED9-13D1-443E-A5D5-233CA460AE9C}" type="slidenum">
              <a:rPr lang="en-US" smtClean="0"/>
              <a:pPr>
                <a:spcAft>
                  <a:spcPts val="600"/>
                </a:spcAft>
              </a:pPr>
              <a:t>8</a:t>
            </a:fld>
            <a:endParaRPr lang="en-US"/>
          </a:p>
        </p:txBody>
      </p:sp>
      <p:sp>
        <p:nvSpPr>
          <p:cNvPr id="14" name="Title 1">
            <a:extLst>
              <a:ext uri="{FF2B5EF4-FFF2-40B4-BE49-F238E27FC236}">
                <a16:creationId xmlns:a16="http://schemas.microsoft.com/office/drawing/2014/main" id="{799BE4ED-48F9-51F9-FF3F-EB9A28F42A21}"/>
              </a:ext>
            </a:extLst>
          </p:cNvPr>
          <p:cNvSpPr>
            <a:spLocks noGrp="1"/>
          </p:cNvSpPr>
          <p:nvPr>
            <p:ph type="title"/>
          </p:nvPr>
        </p:nvSpPr>
        <p:spPr>
          <a:xfrm>
            <a:off x="457200" y="152400"/>
            <a:ext cx="6705600" cy="533400"/>
          </a:xfrm>
        </p:spPr>
        <p:txBody>
          <a:bodyPr/>
          <a:lstStyle/>
          <a:p>
            <a:r>
              <a:rPr lang="en-US" sz="2800" b="1" dirty="0">
                <a:solidFill>
                  <a:srgbClr val="1F497D"/>
                </a:solidFill>
              </a:rPr>
              <a:t>Iron (Fe) Concentration</a:t>
            </a:r>
          </a:p>
        </p:txBody>
      </p:sp>
      <p:sp>
        <p:nvSpPr>
          <p:cNvPr id="9" name="Rectangle 8">
            <a:extLst>
              <a:ext uri="{FF2B5EF4-FFF2-40B4-BE49-F238E27FC236}">
                <a16:creationId xmlns:a16="http://schemas.microsoft.com/office/drawing/2014/main" id="{3E834BD4-8845-D218-FE8C-C7B77FC7B3B3}"/>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845C7D5-478F-4212-4FEB-A7F87509BE02}"/>
              </a:ext>
            </a:extLst>
          </p:cNvPr>
          <p:cNvPicPr>
            <a:picLocks noChangeAspect="1"/>
          </p:cNvPicPr>
          <p:nvPr/>
        </p:nvPicPr>
        <p:blipFill>
          <a:blip r:embed="rId2"/>
          <a:stretch>
            <a:fillRect/>
          </a:stretch>
        </p:blipFill>
        <p:spPr>
          <a:xfrm>
            <a:off x="1417390" y="1752600"/>
            <a:ext cx="6142710" cy="4495800"/>
          </a:xfrm>
          <a:prstGeom prst="rect">
            <a:avLst/>
          </a:prstGeom>
        </p:spPr>
      </p:pic>
    </p:spTree>
    <p:extLst>
      <p:ext uri="{BB962C8B-B14F-4D97-AF65-F5344CB8AC3E}">
        <p14:creationId xmlns:p14="http://schemas.microsoft.com/office/powerpoint/2010/main" val="2138425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7D314-0733-DCDB-FC82-46274E71EEB5}"/>
              </a:ext>
            </a:extLst>
          </p:cNvPr>
          <p:cNvSpPr>
            <a:spLocks noGrp="1"/>
          </p:cNvSpPr>
          <p:nvPr>
            <p:ph sz="half" idx="1"/>
          </p:nvPr>
        </p:nvSpPr>
        <p:spPr>
          <a:xfrm>
            <a:off x="152400" y="914399"/>
            <a:ext cx="8763000" cy="1774619"/>
          </a:xfrm>
        </p:spPr>
        <p:txBody>
          <a:bodyPr>
            <a:noAutofit/>
          </a:bodyPr>
          <a:lstStyle/>
          <a:p>
            <a:pPr marL="325438" indent="-285750">
              <a:lnSpc>
                <a:spcPct val="90000"/>
              </a:lnSpc>
            </a:pPr>
            <a:r>
              <a:rPr lang="en-US" sz="1800" dirty="0">
                <a:latin typeface="Calibri" panose="020F0502020204030204" pitchFamily="34" charset="0"/>
                <a:cs typeface="Calibri" panose="020F0502020204030204" pitchFamily="34" charset="0"/>
              </a:rPr>
              <a:t>Detected coliform bacteria in the water in four months in 2022.  Coliform bacteria was also detected seven times between 2017 and 2021. This indicates a bacteriological risk. Most reliable approach to addressing this risk is chlorination.  </a:t>
            </a:r>
          </a:p>
          <a:p>
            <a:pPr marL="325438" indent="-285750">
              <a:lnSpc>
                <a:spcPct val="90000"/>
              </a:lnSpc>
            </a:pPr>
            <a:r>
              <a:rPr lang="en-US" sz="1800" dirty="0">
                <a:latin typeface="Calibri" panose="020F0502020204030204" pitchFamily="34" charset="0"/>
                <a:cs typeface="Calibri" panose="020F0502020204030204" pitchFamily="34" charset="0"/>
              </a:rPr>
              <a:t>Chlorination is a standard practice and is one of the most important advances in public health protection. Chlorine kills harmful microorganisms that can cause disease and immediate illness.</a:t>
            </a:r>
          </a:p>
        </p:txBody>
      </p:sp>
      <p:sp>
        <p:nvSpPr>
          <p:cNvPr id="4" name="Slide Number Placeholder 3">
            <a:extLst>
              <a:ext uri="{FF2B5EF4-FFF2-40B4-BE49-F238E27FC236}">
                <a16:creationId xmlns:a16="http://schemas.microsoft.com/office/drawing/2014/main" id="{A62922F1-BC7F-4C35-B371-4938646C63B3}"/>
              </a:ext>
            </a:extLst>
          </p:cNvPr>
          <p:cNvSpPr>
            <a:spLocks noGrp="1"/>
          </p:cNvSpPr>
          <p:nvPr>
            <p:ph type="sldNum" sz="quarter" idx="12"/>
          </p:nvPr>
        </p:nvSpPr>
        <p:spPr>
          <a:xfrm>
            <a:off x="6553200" y="6356350"/>
            <a:ext cx="2133600" cy="365125"/>
          </a:xfrm>
        </p:spPr>
        <p:txBody>
          <a:bodyPr anchor="ctr">
            <a:normAutofit/>
          </a:bodyPr>
          <a:lstStyle/>
          <a:p>
            <a:pPr>
              <a:spcAft>
                <a:spcPts val="600"/>
              </a:spcAft>
            </a:pPr>
            <a:fld id="{D9916ED9-13D1-443E-A5D5-233CA460AE9C}" type="slidenum">
              <a:rPr lang="en-US" smtClean="0"/>
              <a:pPr>
                <a:spcAft>
                  <a:spcPts val="600"/>
                </a:spcAft>
              </a:pPr>
              <a:t>9</a:t>
            </a:fld>
            <a:endParaRPr lang="en-US"/>
          </a:p>
        </p:txBody>
      </p:sp>
      <p:sp>
        <p:nvSpPr>
          <p:cNvPr id="14" name="Title 1">
            <a:extLst>
              <a:ext uri="{FF2B5EF4-FFF2-40B4-BE49-F238E27FC236}">
                <a16:creationId xmlns:a16="http://schemas.microsoft.com/office/drawing/2014/main" id="{799BE4ED-48F9-51F9-FF3F-EB9A28F42A21}"/>
              </a:ext>
            </a:extLst>
          </p:cNvPr>
          <p:cNvSpPr>
            <a:spLocks noGrp="1"/>
          </p:cNvSpPr>
          <p:nvPr>
            <p:ph type="title"/>
          </p:nvPr>
        </p:nvSpPr>
        <p:spPr>
          <a:xfrm>
            <a:off x="457200" y="152400"/>
            <a:ext cx="6705600" cy="533400"/>
          </a:xfrm>
        </p:spPr>
        <p:txBody>
          <a:bodyPr/>
          <a:lstStyle/>
          <a:p>
            <a:r>
              <a:rPr lang="en-US" sz="2800" b="1" dirty="0">
                <a:solidFill>
                  <a:srgbClr val="1F497D"/>
                </a:solidFill>
              </a:rPr>
              <a:t>Purpose of Chlorination</a:t>
            </a:r>
          </a:p>
        </p:txBody>
      </p:sp>
      <p:sp>
        <p:nvSpPr>
          <p:cNvPr id="9" name="Rectangle 8">
            <a:extLst>
              <a:ext uri="{FF2B5EF4-FFF2-40B4-BE49-F238E27FC236}">
                <a16:creationId xmlns:a16="http://schemas.microsoft.com/office/drawing/2014/main" id="{3E834BD4-8845-D218-FE8C-C7B77FC7B3B3}"/>
              </a:ext>
            </a:extLst>
          </p:cNvPr>
          <p:cNvSpPr/>
          <p:nvPr/>
        </p:nvSpPr>
        <p:spPr>
          <a:xfrm>
            <a:off x="2743200" y="6400800"/>
            <a:ext cx="38100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94BFD1D-7E08-AF16-BC55-C69FDA79A8DC}"/>
              </a:ext>
            </a:extLst>
          </p:cNvPr>
          <p:cNvPicPr>
            <a:picLocks noChangeAspect="1"/>
          </p:cNvPicPr>
          <p:nvPr/>
        </p:nvPicPr>
        <p:blipFill>
          <a:blip r:embed="rId2"/>
          <a:stretch>
            <a:fillRect/>
          </a:stretch>
        </p:blipFill>
        <p:spPr>
          <a:xfrm>
            <a:off x="533400" y="2596943"/>
            <a:ext cx="4876800" cy="3555417"/>
          </a:xfrm>
          <a:prstGeom prst="rect">
            <a:avLst/>
          </a:prstGeom>
        </p:spPr>
      </p:pic>
      <p:sp>
        <p:nvSpPr>
          <p:cNvPr id="7" name="Content Placeholder 2">
            <a:extLst>
              <a:ext uri="{FF2B5EF4-FFF2-40B4-BE49-F238E27FC236}">
                <a16:creationId xmlns:a16="http://schemas.microsoft.com/office/drawing/2014/main" id="{11214432-2985-0E5E-399D-7CB67BBE2DEF}"/>
              </a:ext>
            </a:extLst>
          </p:cNvPr>
          <p:cNvSpPr txBox="1">
            <a:spLocks/>
          </p:cNvSpPr>
          <p:nvPr/>
        </p:nvSpPr>
        <p:spPr>
          <a:xfrm>
            <a:off x="5779698" y="5259977"/>
            <a:ext cx="2907102" cy="89238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39688" indent="0">
              <a:lnSpc>
                <a:spcPct val="90000"/>
              </a:lnSpc>
              <a:buFont typeface="Arial" pitchFamily="34" charset="0"/>
              <a:buNone/>
            </a:pPr>
            <a:r>
              <a:rPr lang="en-US" sz="1800" dirty="0">
                <a:latin typeface="Calibri" panose="020F0502020204030204" pitchFamily="34" charset="0"/>
                <a:cs typeface="Calibri" panose="020F0502020204030204" pitchFamily="34" charset="0"/>
              </a:rPr>
              <a:t>Chlorine levels are well below the maximum level allowed by MassDEP.</a:t>
            </a:r>
          </a:p>
        </p:txBody>
      </p:sp>
      <p:cxnSp>
        <p:nvCxnSpPr>
          <p:cNvPr id="5" name="Straight Arrow Connector 4">
            <a:extLst>
              <a:ext uri="{FF2B5EF4-FFF2-40B4-BE49-F238E27FC236}">
                <a16:creationId xmlns:a16="http://schemas.microsoft.com/office/drawing/2014/main" id="{C6E614E5-DB50-0443-A32F-C046F5ACBC04}"/>
              </a:ext>
            </a:extLst>
          </p:cNvPr>
          <p:cNvCxnSpPr>
            <a:cxnSpLocks/>
            <a:stCxn id="7" idx="1"/>
          </p:cNvCxnSpPr>
          <p:nvPr/>
        </p:nvCxnSpPr>
        <p:spPr>
          <a:xfrm flipH="1">
            <a:off x="4876800" y="5706169"/>
            <a:ext cx="902898" cy="797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5526295"/>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56873</TotalTime>
  <Words>791</Words>
  <Application>Microsoft Office PowerPoint</Application>
  <PresentationFormat>On-screen Show (4:3)</PresentationFormat>
  <Paragraphs>103</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Symbol</vt:lpstr>
      <vt:lpstr>3_Office Theme</vt:lpstr>
      <vt:lpstr>PowerPoint Presentation</vt:lpstr>
      <vt:lpstr>PowerPoint Presentation</vt:lpstr>
      <vt:lpstr>System Infrastructure / Assets</vt:lpstr>
      <vt:lpstr>Cause of Discolored Water</vt:lpstr>
      <vt:lpstr>Aquarion actions</vt:lpstr>
      <vt:lpstr>Manganese (Mn) Concentrations</vt:lpstr>
      <vt:lpstr>Manganese Information</vt:lpstr>
      <vt:lpstr>Iron (Fe) Concentration</vt:lpstr>
      <vt:lpstr>Purpose of Chlorination</vt:lpstr>
      <vt:lpstr>Aquarion Actions – Moving Forward</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Troy Dixon</dc:creator>
  <cp:lastModifiedBy>Sarah Trejo</cp:lastModifiedBy>
  <cp:revision>2528</cp:revision>
  <cp:lastPrinted>2023-04-20T18:23:37Z</cp:lastPrinted>
  <dcterms:created xsi:type="dcterms:W3CDTF">2010-11-08T14:36:44Z</dcterms:created>
  <dcterms:modified xsi:type="dcterms:W3CDTF">2024-10-02T21:29:36Z</dcterms:modified>
</cp:coreProperties>
</file>